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93"/>
  </p:notesMasterIdLst>
  <p:handoutMasterIdLst>
    <p:handoutMasterId r:id="rId94"/>
  </p:handoutMasterIdLst>
  <p:sldIdLst>
    <p:sldId id="259" r:id="rId5"/>
    <p:sldId id="546" r:id="rId6"/>
    <p:sldId id="674" r:id="rId7"/>
    <p:sldId id="675" r:id="rId8"/>
    <p:sldId id="768" r:id="rId9"/>
    <p:sldId id="769" r:id="rId10"/>
    <p:sldId id="770" r:id="rId11"/>
    <p:sldId id="771" r:id="rId12"/>
    <p:sldId id="772" r:id="rId13"/>
    <p:sldId id="773" r:id="rId14"/>
    <p:sldId id="774" r:id="rId15"/>
    <p:sldId id="775" r:id="rId16"/>
    <p:sldId id="776" r:id="rId17"/>
    <p:sldId id="777" r:id="rId18"/>
    <p:sldId id="778" r:id="rId19"/>
    <p:sldId id="779" r:id="rId20"/>
    <p:sldId id="780" r:id="rId21"/>
    <p:sldId id="781" r:id="rId22"/>
    <p:sldId id="782" r:id="rId23"/>
    <p:sldId id="783" r:id="rId24"/>
    <p:sldId id="784" r:id="rId25"/>
    <p:sldId id="785" r:id="rId26"/>
    <p:sldId id="786" r:id="rId27"/>
    <p:sldId id="787" r:id="rId28"/>
    <p:sldId id="788" r:id="rId29"/>
    <p:sldId id="789" r:id="rId30"/>
    <p:sldId id="790" r:id="rId31"/>
    <p:sldId id="763" r:id="rId32"/>
    <p:sldId id="764" r:id="rId33"/>
    <p:sldId id="654" r:id="rId34"/>
    <p:sldId id="655" r:id="rId35"/>
    <p:sldId id="656" r:id="rId36"/>
    <p:sldId id="657" r:id="rId37"/>
    <p:sldId id="658" r:id="rId38"/>
    <p:sldId id="659" r:id="rId39"/>
    <p:sldId id="662" r:id="rId40"/>
    <p:sldId id="661" r:id="rId41"/>
    <p:sldId id="663" r:id="rId42"/>
    <p:sldId id="664" r:id="rId43"/>
    <p:sldId id="766" r:id="rId44"/>
    <p:sldId id="665" r:id="rId45"/>
    <p:sldId id="685" r:id="rId46"/>
    <p:sldId id="686" r:id="rId47"/>
    <p:sldId id="687" r:id="rId48"/>
    <p:sldId id="688" r:id="rId49"/>
    <p:sldId id="689" r:id="rId50"/>
    <p:sldId id="690" r:id="rId51"/>
    <p:sldId id="583" r:id="rId52"/>
    <p:sldId id="692" r:id="rId53"/>
    <p:sldId id="693" r:id="rId54"/>
    <p:sldId id="585" r:id="rId55"/>
    <p:sldId id="588" r:id="rId56"/>
    <p:sldId id="590" r:id="rId57"/>
    <p:sldId id="695" r:id="rId58"/>
    <p:sldId id="696" r:id="rId59"/>
    <p:sldId id="697" r:id="rId60"/>
    <p:sldId id="698" r:id="rId61"/>
    <p:sldId id="699" r:id="rId62"/>
    <p:sldId id="700" r:id="rId63"/>
    <p:sldId id="701" r:id="rId64"/>
    <p:sldId id="791" r:id="rId65"/>
    <p:sldId id="702" r:id="rId66"/>
    <p:sldId id="703" r:id="rId67"/>
    <p:sldId id="705" r:id="rId68"/>
    <p:sldId id="735" r:id="rId69"/>
    <p:sldId id="736" r:id="rId70"/>
    <p:sldId id="737" r:id="rId71"/>
    <p:sldId id="738" r:id="rId72"/>
    <p:sldId id="739" r:id="rId73"/>
    <p:sldId id="740" r:id="rId74"/>
    <p:sldId id="741" r:id="rId75"/>
    <p:sldId id="742" r:id="rId76"/>
    <p:sldId id="743" r:id="rId77"/>
    <p:sldId id="745" r:id="rId78"/>
    <p:sldId id="746" r:id="rId79"/>
    <p:sldId id="747" r:id="rId80"/>
    <p:sldId id="748" r:id="rId81"/>
    <p:sldId id="749" r:id="rId82"/>
    <p:sldId id="750" r:id="rId83"/>
    <p:sldId id="751" r:id="rId84"/>
    <p:sldId id="753" r:id="rId85"/>
    <p:sldId id="754" r:id="rId86"/>
    <p:sldId id="755" r:id="rId87"/>
    <p:sldId id="756" r:id="rId88"/>
    <p:sldId id="757" r:id="rId89"/>
    <p:sldId id="758" r:id="rId90"/>
    <p:sldId id="761" r:id="rId91"/>
    <p:sldId id="762" r:id="rId92"/>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457200" algn="l" rtl="0" eaLnBrk="0" fontAlgn="base" hangingPunct="0">
      <a:spcBef>
        <a:spcPct val="0"/>
      </a:spcBef>
      <a:spcAft>
        <a:spcPct val="0"/>
      </a:spcAft>
      <a:defRPr kern="1200">
        <a:solidFill>
          <a:schemeClr val="tx1"/>
        </a:solidFill>
        <a:latin typeface="Arial" pitchFamily="34" charset="0"/>
        <a:ea typeface="+mn-ea"/>
        <a:cs typeface="+mn-cs"/>
      </a:defRPr>
    </a:lvl2pPr>
    <a:lvl3pPr marL="914400" algn="l" rtl="0" eaLnBrk="0" fontAlgn="base" hangingPunct="0">
      <a:spcBef>
        <a:spcPct val="0"/>
      </a:spcBef>
      <a:spcAft>
        <a:spcPct val="0"/>
      </a:spcAft>
      <a:defRPr kern="1200">
        <a:solidFill>
          <a:schemeClr val="tx1"/>
        </a:solidFill>
        <a:latin typeface="Arial"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8DC3"/>
    <a:srgbClr val="1E5BE2"/>
    <a:srgbClr val="83C937"/>
    <a:srgbClr val="0033CC"/>
    <a:srgbClr val="003300"/>
    <a:srgbClr val="006600"/>
    <a:srgbClr val="E54D49"/>
    <a:srgbClr val="84D8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60" autoAdjust="0"/>
    <p:restoredTop sz="89412" autoAdjust="0"/>
  </p:normalViewPr>
  <p:slideViewPr>
    <p:cSldViewPr>
      <p:cViewPr varScale="1">
        <p:scale>
          <a:sx n="66" d="100"/>
          <a:sy n="66" d="100"/>
        </p:scale>
        <p:origin x="1374" y="7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102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presProps" Target="pres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notesMaster" Target="notesMasters/notesMaster1.xml"/><Relationship Id="rId9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IE"/>
          </a:p>
        </p:txBody>
      </p:sp>
      <p:sp>
        <p:nvSpPr>
          <p:cNvPr id="14339"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IE"/>
          </a:p>
        </p:txBody>
      </p:sp>
      <p:sp>
        <p:nvSpPr>
          <p:cNvPr id="14340"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IE"/>
          </a:p>
        </p:txBody>
      </p:sp>
      <p:sp>
        <p:nvSpPr>
          <p:cNvPr id="14341"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pPr>
              <a:defRPr/>
            </a:pPr>
            <a:fld id="{89B3E30F-299C-491C-9E8E-EAFAE95A6DBB}" type="slidenum">
              <a:rPr lang="en-IE"/>
              <a:pPr>
                <a:defRPr/>
              </a:pPr>
              <a:t>‹#›</a:t>
            </a:fld>
            <a:endParaRPr lang="en-IE"/>
          </a:p>
        </p:txBody>
      </p:sp>
    </p:spTree>
    <p:extLst>
      <p:ext uri="{BB962C8B-B14F-4D97-AF65-F5344CB8AC3E}">
        <p14:creationId xmlns:p14="http://schemas.microsoft.com/office/powerpoint/2010/main" val="30877220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IE"/>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IE"/>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IE" noProof="0" smtClean="0"/>
              <a:t>Click to edit Master text styles</a:t>
            </a:r>
          </a:p>
          <a:p>
            <a:pPr lvl="1"/>
            <a:r>
              <a:rPr lang="en-IE" noProof="0" smtClean="0"/>
              <a:t>Second level</a:t>
            </a:r>
          </a:p>
          <a:p>
            <a:pPr lvl="2"/>
            <a:r>
              <a:rPr lang="en-IE" noProof="0" smtClean="0"/>
              <a:t>Third level</a:t>
            </a:r>
          </a:p>
          <a:p>
            <a:pPr lvl="3"/>
            <a:r>
              <a:rPr lang="en-IE" noProof="0" smtClean="0"/>
              <a:t>Fourth level</a:t>
            </a:r>
          </a:p>
          <a:p>
            <a:pPr lvl="4"/>
            <a:r>
              <a:rPr lang="en-IE" noProof="0" smtClean="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IE"/>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pPr>
              <a:defRPr/>
            </a:pPr>
            <a:fld id="{A0495A5C-DE47-43B9-B9BD-5C097220FFB1}" type="slidenum">
              <a:rPr lang="en-IE"/>
              <a:pPr>
                <a:defRPr/>
              </a:pPr>
              <a:t>‹#›</a:t>
            </a:fld>
            <a:endParaRPr lang="en-IE"/>
          </a:p>
        </p:txBody>
      </p:sp>
    </p:spTree>
    <p:extLst>
      <p:ext uri="{BB962C8B-B14F-4D97-AF65-F5344CB8AC3E}">
        <p14:creationId xmlns:p14="http://schemas.microsoft.com/office/powerpoint/2010/main" val="168451951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E" dirty="0"/>
          </a:p>
        </p:txBody>
      </p:sp>
      <p:sp>
        <p:nvSpPr>
          <p:cNvPr id="4" name="Slide Number Placeholder 3"/>
          <p:cNvSpPr>
            <a:spLocks noGrp="1"/>
          </p:cNvSpPr>
          <p:nvPr>
            <p:ph type="sldNum" sz="quarter" idx="10"/>
          </p:nvPr>
        </p:nvSpPr>
        <p:spPr/>
        <p:txBody>
          <a:bodyPr/>
          <a:lstStyle/>
          <a:p>
            <a:fld id="{94E9E3DC-0419-4A9A-BE49-184546C05E71}" type="slidenum">
              <a:rPr lang="en-IE" smtClean="0"/>
              <a:pPr/>
              <a:t>1</a:t>
            </a:fld>
            <a:endParaRPr lang="en-IE"/>
          </a:p>
        </p:txBody>
      </p:sp>
    </p:spTree>
    <p:extLst>
      <p:ext uri="{BB962C8B-B14F-4D97-AF65-F5344CB8AC3E}">
        <p14:creationId xmlns:p14="http://schemas.microsoft.com/office/powerpoint/2010/main" val="1975373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9A7E741D-54D2-4217-A210-DCBADCE2F50E}" type="slidenum">
              <a:rPr lang="en-CA"/>
              <a:pPr/>
              <a:t>38</a:t>
            </a:fld>
            <a:endParaRPr lang="en-CA"/>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2972563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D5A01821-53F0-4D3C-87A8-1537DDD64FEF}" type="slidenum">
              <a:rPr lang="en-CA"/>
              <a:pPr/>
              <a:t>39</a:t>
            </a:fld>
            <a:endParaRPr lang="en-CA"/>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530722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114B501A-BB91-40B5-9328-DDF413431CAD}" type="slidenum">
              <a:rPr lang="en-CA"/>
              <a:pPr/>
              <a:t>41</a:t>
            </a:fld>
            <a:endParaRPr lang="en-CA"/>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34407803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E2300FA9-0D69-44D7-9323-A697180AB8B4}" type="slidenum">
              <a:rPr lang="en-US"/>
              <a:pPr/>
              <a:t>44</a:t>
            </a:fld>
            <a:endParaRPr lang="en-US"/>
          </a:p>
        </p:txBody>
      </p:sp>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p:txBody>
          <a:bodyPr/>
          <a:lstStyle/>
          <a:p>
            <a:r>
              <a:rPr lang="en-US"/>
              <a:t>ISAM Indexed Sequential Access Method</a:t>
            </a:r>
          </a:p>
        </p:txBody>
      </p:sp>
    </p:spTree>
    <p:extLst>
      <p:ext uri="{BB962C8B-B14F-4D97-AF65-F5344CB8AC3E}">
        <p14:creationId xmlns:p14="http://schemas.microsoft.com/office/powerpoint/2010/main" val="1201971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9D145D38-F34D-4B1A-843E-D0BF2B99B2A3}" type="slidenum">
              <a:rPr lang="en-US"/>
              <a:pPr/>
              <a:t>45</a:t>
            </a:fld>
            <a:endParaRPr lang="en-US"/>
          </a:p>
        </p:txBody>
      </p:sp>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p:txBody>
          <a:bodyPr/>
          <a:lstStyle/>
          <a:p>
            <a:endParaRPr lang="it-IT"/>
          </a:p>
        </p:txBody>
      </p:sp>
    </p:spTree>
    <p:extLst>
      <p:ext uri="{BB962C8B-B14F-4D97-AF65-F5344CB8AC3E}">
        <p14:creationId xmlns:p14="http://schemas.microsoft.com/office/powerpoint/2010/main" val="3635865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A2EE1DF0-08EB-4DAD-B7C1-BC67A15EEC49}" type="slidenum">
              <a:rPr lang="en-US"/>
              <a:pPr/>
              <a:t>46</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r>
              <a:rPr lang="en-US"/>
              <a:t>Mention that this is a sparse index Vs a dense index which has an entry for every key search value.</a:t>
            </a:r>
          </a:p>
        </p:txBody>
      </p:sp>
    </p:spTree>
    <p:extLst>
      <p:ext uri="{BB962C8B-B14F-4D97-AF65-F5344CB8AC3E}">
        <p14:creationId xmlns:p14="http://schemas.microsoft.com/office/powerpoint/2010/main" val="32096885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0126E5-8197-4AE0-97E9-E342E12617DE}" type="slidenum">
              <a:rPr lang="en-GB"/>
              <a:pPr/>
              <a:t>71</a:t>
            </a:fld>
            <a:endParaRPr lang="en-GB"/>
          </a:p>
        </p:txBody>
      </p:sp>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p:txBody>
          <a:bodyPr/>
          <a:lstStyle/>
          <a:p>
            <a:r>
              <a:rPr lang="en-GB"/>
              <a:t>To demonstrate use lect schema. Trigger is on personnel_copy table. Use test_1.sql to see the trigger in action</a:t>
            </a:r>
          </a:p>
        </p:txBody>
      </p:sp>
    </p:spTree>
    <p:extLst>
      <p:ext uri="{BB962C8B-B14F-4D97-AF65-F5344CB8AC3E}">
        <p14:creationId xmlns:p14="http://schemas.microsoft.com/office/powerpoint/2010/main" val="241487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9C2AF5-8CB2-4089-AE9B-2FC802B3E7B8}" type="slidenum">
              <a:rPr lang="en-GB"/>
              <a:pPr/>
              <a:t>76</a:t>
            </a:fld>
            <a:endParaRPr lang="en-GB"/>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p:txBody>
          <a:bodyPr/>
          <a:lstStyle/>
          <a:p>
            <a:r>
              <a:rPr lang="en-GB"/>
              <a:t>Trigger is created in lect schema, works on book_copy table. Note column name is pub, not publisher.</a:t>
            </a:r>
          </a:p>
        </p:txBody>
      </p:sp>
    </p:spTree>
    <p:extLst>
      <p:ext uri="{BB962C8B-B14F-4D97-AF65-F5344CB8AC3E}">
        <p14:creationId xmlns:p14="http://schemas.microsoft.com/office/powerpoint/2010/main" val="2103742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D0501BDB-EC37-4C54-92CE-4C57C8CB74B9}" type="slidenum">
              <a:rPr lang="en-CA"/>
              <a:pPr/>
              <a:t>30</a:t>
            </a:fld>
            <a:endParaRPr lang="en-CA"/>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3316421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41762D48-A771-4A5B-88C4-845DF4583C98}" type="slidenum">
              <a:rPr lang="en-CA"/>
              <a:pPr/>
              <a:t>31</a:t>
            </a:fld>
            <a:endParaRPr lang="en-CA"/>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463071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A2917B1E-8B6E-454F-BA8D-21E2ADC6B67B}" type="slidenum">
              <a:rPr lang="en-CA"/>
              <a:pPr/>
              <a:t>32</a:t>
            </a:fld>
            <a:endParaRPr lang="en-CA"/>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45405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EF8627C6-46C9-442F-A9A4-4E3FDC081A6C}" type="slidenum">
              <a:rPr lang="en-CA"/>
              <a:pPr/>
              <a:t>33</a:t>
            </a:fld>
            <a:endParaRPr lang="en-CA"/>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4082478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E3E50549-938B-4C44-9E68-56700A55C68B}" type="slidenum">
              <a:rPr lang="en-CA"/>
              <a:pPr/>
              <a:t>34</a:t>
            </a:fld>
            <a:endParaRPr lang="en-CA"/>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4962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0D5FEDA3-B67E-402F-96B0-D7982227B977}" type="slidenum">
              <a:rPr lang="en-CA"/>
              <a:pPr/>
              <a:t>35</a:t>
            </a:fld>
            <a:endParaRPr lang="en-CA"/>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442976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40DCA92F-403F-469D-8A57-4361890DBEEB}" type="slidenum">
              <a:rPr lang="en-CA"/>
              <a:pPr/>
              <a:t>36</a:t>
            </a:fld>
            <a:endParaRPr lang="en-CA"/>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3083144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BD48FD01-BCC9-4251-9BA9-B20411138597}" type="slidenum">
              <a:rPr lang="en-CA"/>
              <a:pPr/>
              <a:t>37</a:t>
            </a:fld>
            <a:endParaRPr lang="en-CA"/>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43968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914400" y="2130425"/>
            <a:ext cx="7772400" cy="1470025"/>
          </a:xfrm>
        </p:spPr>
        <p:txBody>
          <a:bodyPr/>
          <a:lstStyle>
            <a:lvl1pPr>
              <a:defRPr/>
            </a:lvl1pPr>
          </a:lstStyle>
          <a:p>
            <a:r>
              <a:rPr lang="en-US" dirty="0" smtClean="0"/>
              <a:t>Click to edit Master title style</a:t>
            </a:r>
            <a:endParaRPr lang="en-IE" dirty="0"/>
          </a:p>
        </p:txBody>
      </p:sp>
      <p:sp>
        <p:nvSpPr>
          <p:cNvPr id="6147" name="Rectangle 3"/>
          <p:cNvSpPr>
            <a:spLocks noGrp="1" noChangeArrowheads="1"/>
          </p:cNvSpPr>
          <p:nvPr>
            <p:ph type="subTitle" idx="1"/>
          </p:nvPr>
        </p:nvSpPr>
        <p:spPr>
          <a:xfrm>
            <a:off x="914400" y="3733800"/>
            <a:ext cx="6400800" cy="1752600"/>
          </a:xfrm>
        </p:spPr>
        <p:txBody>
          <a:bodyPr/>
          <a:lstStyle>
            <a:lvl1pPr marL="0" indent="0">
              <a:buFont typeface="Arial Unicode MS" pitchFamily="34" charset="-128"/>
              <a:buNone/>
              <a:defRPr sz="2000"/>
            </a:lvl1pPr>
          </a:lstStyle>
          <a:p>
            <a:r>
              <a:rPr lang="en-US" smtClean="0"/>
              <a:t>Click to edit Master subtitle style</a:t>
            </a:r>
            <a:endParaRPr lang="en-IE"/>
          </a:p>
        </p:txBody>
      </p:sp>
      <p:sp>
        <p:nvSpPr>
          <p:cNvPr id="4" name="Rectangle 4"/>
          <p:cNvSpPr>
            <a:spLocks noGrp="1" noChangeArrowheads="1"/>
          </p:cNvSpPr>
          <p:nvPr>
            <p:ph type="dt" sz="half" idx="10"/>
          </p:nvPr>
        </p:nvSpPr>
        <p:spPr/>
        <p:txBody>
          <a:bodyPr/>
          <a:lstStyle>
            <a:lvl1pPr>
              <a:defRPr/>
            </a:lvl1pPr>
          </a:lstStyle>
          <a:p>
            <a:pPr>
              <a:defRPr/>
            </a:pPr>
            <a:r>
              <a:rPr lang="en-US" dirty="0" smtClean="0"/>
              <a:t>2012/2013 - DT228/4</a:t>
            </a:r>
            <a:endParaRPr lang="en-IE" dirty="0" smtClean="0"/>
          </a:p>
          <a:p>
            <a:pPr>
              <a:defRPr/>
            </a:pPr>
            <a:endParaRPr lang="en-IE" dirty="0"/>
          </a:p>
        </p:txBody>
      </p:sp>
      <p:sp>
        <p:nvSpPr>
          <p:cNvPr id="5" name="Rectangle 5"/>
          <p:cNvSpPr>
            <a:spLocks noGrp="1" noChangeArrowheads="1"/>
          </p:cNvSpPr>
          <p:nvPr>
            <p:ph type="ftr" sz="quarter" idx="11"/>
          </p:nvPr>
        </p:nvSpPr>
        <p:spPr/>
        <p:txBody>
          <a:bodyPr/>
          <a:lstStyle>
            <a:lvl1pPr>
              <a:defRPr/>
            </a:lvl1pPr>
          </a:lstStyle>
          <a:p>
            <a:pPr>
              <a:defRPr/>
            </a:pPr>
            <a:r>
              <a:rPr lang="en-IE" dirty="0" smtClean="0"/>
              <a:t>DT228/4</a:t>
            </a:r>
            <a:endParaRPr lang="en-IE" dirty="0"/>
          </a:p>
        </p:txBody>
      </p:sp>
      <p:sp>
        <p:nvSpPr>
          <p:cNvPr id="6" name="Rectangle 6"/>
          <p:cNvSpPr>
            <a:spLocks noGrp="1" noChangeArrowheads="1"/>
          </p:cNvSpPr>
          <p:nvPr>
            <p:ph type="sldNum" sz="quarter" idx="12"/>
          </p:nvPr>
        </p:nvSpPr>
        <p:spPr/>
        <p:txBody>
          <a:bodyPr/>
          <a:lstStyle>
            <a:lvl1pPr>
              <a:defRPr/>
            </a:lvl1pPr>
          </a:lstStyle>
          <a:p>
            <a:pPr>
              <a:defRPr/>
            </a:pPr>
            <a:fld id="{CAE0970C-C400-4E43-AAB0-B36362BEE2B1}" type="slidenum">
              <a:rPr lang="en-IE"/>
              <a:pPr>
                <a:defRPr/>
              </a:pPr>
              <a:t>‹#›</a:t>
            </a:fld>
            <a:endParaRPr lang="en-IE"/>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August 2010</a:t>
            </a:r>
            <a:endParaRPr lang="en-IE"/>
          </a:p>
        </p:txBody>
      </p:sp>
      <p:sp>
        <p:nvSpPr>
          <p:cNvPr id="5" name="Rectangle 5"/>
          <p:cNvSpPr>
            <a:spLocks noGrp="1" noChangeArrowheads="1"/>
          </p:cNvSpPr>
          <p:nvPr>
            <p:ph type="ftr" sz="quarter" idx="11"/>
          </p:nvPr>
        </p:nvSpPr>
        <p:spPr>
          <a:ln/>
        </p:spPr>
        <p:txBody>
          <a:bodyPr/>
          <a:lstStyle>
            <a:lvl1pPr>
              <a:defRPr/>
            </a:lvl1pPr>
          </a:lstStyle>
          <a:p>
            <a:pPr>
              <a:defRPr/>
            </a:pPr>
            <a:endParaRPr lang="en-IE"/>
          </a:p>
        </p:txBody>
      </p:sp>
      <p:sp>
        <p:nvSpPr>
          <p:cNvPr id="6" name="Rectangle 6"/>
          <p:cNvSpPr>
            <a:spLocks noGrp="1" noChangeArrowheads="1"/>
          </p:cNvSpPr>
          <p:nvPr>
            <p:ph type="sldNum" sz="quarter" idx="12"/>
          </p:nvPr>
        </p:nvSpPr>
        <p:spPr>
          <a:ln/>
        </p:spPr>
        <p:txBody>
          <a:bodyPr/>
          <a:lstStyle>
            <a:lvl1pPr>
              <a:defRPr/>
            </a:lvl1pPr>
          </a:lstStyle>
          <a:p>
            <a:pPr>
              <a:defRPr/>
            </a:pPr>
            <a:fld id="{A7B14F48-A87F-4FA4-8DD3-3F2BD340BB39}" type="slidenum">
              <a:rPr lang="en-IE"/>
              <a:pPr>
                <a:defRPr/>
              </a:pPr>
              <a:t>‹#›</a:t>
            </a:fld>
            <a:endParaRPr lang="en-I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600"/>
            <a:ext cx="2057400" cy="6172200"/>
          </a:xfrm>
        </p:spPr>
        <p:txBody>
          <a:bodyPr vert="eaVert"/>
          <a:lstStyle/>
          <a:p>
            <a:r>
              <a:rPr lang="en-US" smtClean="0"/>
              <a:t>Click to edit Master title style</a:t>
            </a:r>
            <a:endParaRPr lang="en-IE"/>
          </a:p>
        </p:txBody>
      </p:sp>
      <p:sp>
        <p:nvSpPr>
          <p:cNvPr id="3" name="Vertical Text Placeholder 2"/>
          <p:cNvSpPr>
            <a:spLocks noGrp="1"/>
          </p:cNvSpPr>
          <p:nvPr>
            <p:ph type="body" orient="vert" idx="1"/>
          </p:nvPr>
        </p:nvSpPr>
        <p:spPr>
          <a:xfrm>
            <a:off x="457200" y="228600"/>
            <a:ext cx="6019800" cy="6172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August 2010</a:t>
            </a:r>
            <a:endParaRPr lang="en-IE"/>
          </a:p>
        </p:txBody>
      </p:sp>
      <p:sp>
        <p:nvSpPr>
          <p:cNvPr id="5" name="Rectangle 5"/>
          <p:cNvSpPr>
            <a:spLocks noGrp="1" noChangeArrowheads="1"/>
          </p:cNvSpPr>
          <p:nvPr>
            <p:ph type="ftr" sz="quarter" idx="11"/>
          </p:nvPr>
        </p:nvSpPr>
        <p:spPr>
          <a:ln/>
        </p:spPr>
        <p:txBody>
          <a:bodyPr/>
          <a:lstStyle>
            <a:lvl1pPr>
              <a:defRPr/>
            </a:lvl1pPr>
          </a:lstStyle>
          <a:p>
            <a:pPr>
              <a:defRPr/>
            </a:pPr>
            <a:endParaRPr lang="en-IE"/>
          </a:p>
        </p:txBody>
      </p:sp>
      <p:sp>
        <p:nvSpPr>
          <p:cNvPr id="6" name="Rectangle 6"/>
          <p:cNvSpPr>
            <a:spLocks noGrp="1" noChangeArrowheads="1"/>
          </p:cNvSpPr>
          <p:nvPr>
            <p:ph type="sldNum" sz="quarter" idx="12"/>
          </p:nvPr>
        </p:nvSpPr>
        <p:spPr>
          <a:ln/>
        </p:spPr>
        <p:txBody>
          <a:bodyPr/>
          <a:lstStyle>
            <a:lvl1pPr>
              <a:defRPr/>
            </a:lvl1pPr>
          </a:lstStyle>
          <a:p>
            <a:pPr>
              <a:defRPr/>
            </a:pPr>
            <a:fld id="{2D935357-5A61-42B4-96C1-8DF350398017}" type="slidenum">
              <a:rPr lang="en-IE"/>
              <a:pPr>
                <a:defRPr/>
              </a:pPr>
              <a:t>‹#›</a:t>
            </a:fld>
            <a:endParaRPr lang="en-I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0"/>
            <a:ext cx="8001000" cy="1143000"/>
          </a:xfrm>
        </p:spPr>
        <p:txBody>
          <a:bodyPr/>
          <a:lstStyle/>
          <a:p>
            <a:r>
              <a:rPr lang="en-US" smtClean="0"/>
              <a:t>Click to edit Master title style</a:t>
            </a:r>
            <a:endParaRPr lang="it-IT"/>
          </a:p>
        </p:txBody>
      </p:sp>
      <p:sp>
        <p:nvSpPr>
          <p:cNvPr id="3" name="Text Placeholder 2"/>
          <p:cNvSpPr>
            <a:spLocks noGrp="1"/>
          </p:cNvSpPr>
          <p:nvPr>
            <p:ph type="body" sz="half" idx="1"/>
          </p:nvPr>
        </p:nvSpPr>
        <p:spPr>
          <a:xfrm>
            <a:off x="914400" y="2362200"/>
            <a:ext cx="3924300" cy="3733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t-IT"/>
          </a:p>
        </p:txBody>
      </p:sp>
      <p:sp>
        <p:nvSpPr>
          <p:cNvPr id="4" name="Content Placeholder 3"/>
          <p:cNvSpPr>
            <a:spLocks noGrp="1"/>
          </p:cNvSpPr>
          <p:nvPr>
            <p:ph sz="half" idx="2"/>
          </p:nvPr>
        </p:nvSpPr>
        <p:spPr>
          <a:xfrm>
            <a:off x="4991100" y="2362200"/>
            <a:ext cx="3924300" cy="3733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t-IT"/>
          </a:p>
        </p:txBody>
      </p:sp>
      <p:sp>
        <p:nvSpPr>
          <p:cNvPr id="5" name="Date Placeholder 4"/>
          <p:cNvSpPr>
            <a:spLocks noGrp="1"/>
          </p:cNvSpPr>
          <p:nvPr>
            <p:ph type="dt" sz="half" idx="10"/>
          </p:nvPr>
        </p:nvSpPr>
        <p:spPr>
          <a:xfrm>
            <a:off x="7010400" y="6553200"/>
            <a:ext cx="1905000" cy="304800"/>
          </a:xfrm>
        </p:spPr>
        <p:txBody>
          <a:bodyPr/>
          <a:lstStyle>
            <a:lvl1pPr>
              <a:defRPr/>
            </a:lvl1pPr>
          </a:lstStyle>
          <a:p>
            <a:endParaRPr lang="en-GB"/>
          </a:p>
        </p:txBody>
      </p:sp>
      <p:sp>
        <p:nvSpPr>
          <p:cNvPr id="6" name="Footer Placeholder 5"/>
          <p:cNvSpPr>
            <a:spLocks noGrp="1"/>
          </p:cNvSpPr>
          <p:nvPr>
            <p:ph type="ftr" sz="quarter" idx="11"/>
          </p:nvPr>
        </p:nvSpPr>
        <p:spPr>
          <a:xfrm>
            <a:off x="2936875" y="6529388"/>
            <a:ext cx="2895600" cy="304800"/>
          </a:xfrm>
        </p:spPr>
        <p:txBody>
          <a:bodyPr/>
          <a:lstStyle>
            <a:lvl1pPr>
              <a:defRPr/>
            </a:lvl1pPr>
          </a:lstStyle>
          <a:p>
            <a:endParaRPr lang="en-GB"/>
          </a:p>
        </p:txBody>
      </p:sp>
      <p:sp>
        <p:nvSpPr>
          <p:cNvPr id="7" name="Slide Number Placeholder 6"/>
          <p:cNvSpPr>
            <a:spLocks noGrp="1"/>
          </p:cNvSpPr>
          <p:nvPr>
            <p:ph type="sldNum" sz="quarter" idx="12"/>
          </p:nvPr>
        </p:nvSpPr>
        <p:spPr>
          <a:xfrm>
            <a:off x="84138" y="6343650"/>
            <a:ext cx="587375" cy="488950"/>
          </a:xfrm>
        </p:spPr>
        <p:txBody>
          <a:bodyPr/>
          <a:lstStyle>
            <a:lvl1pPr>
              <a:defRPr/>
            </a:lvl1pPr>
          </a:lstStyle>
          <a:p>
            <a:fld id="{7CBDBB47-2ADE-4B03-BBA9-FA1EDA41F377}" type="slidenum">
              <a:rPr lang="en-GB"/>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6275040" cy="990600"/>
          </a:xfrm>
        </p:spPr>
        <p:txBody>
          <a:bodyPr/>
          <a:lstStyle/>
          <a:p>
            <a:r>
              <a:rPr lang="en-US" smtClean="0"/>
              <a:t>Click to edit Master title style</a:t>
            </a:r>
            <a:endParaRPr lang="en-IE"/>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Rectangle 4"/>
          <p:cNvSpPr>
            <a:spLocks noGrp="1" noChangeArrowheads="1"/>
          </p:cNvSpPr>
          <p:nvPr>
            <p:ph type="dt" sz="half" idx="10"/>
          </p:nvPr>
        </p:nvSpPr>
        <p:spPr>
          <a:ln/>
        </p:spPr>
        <p:txBody>
          <a:bodyPr/>
          <a:lstStyle>
            <a:lvl1pPr>
              <a:defRPr/>
            </a:lvl1pPr>
          </a:lstStyle>
          <a:p>
            <a:pPr>
              <a:defRPr/>
            </a:pPr>
            <a:r>
              <a:rPr lang="en-US" dirty="0" smtClean="0"/>
              <a:t>2012/2013 - DT228/4</a:t>
            </a:r>
            <a:endParaRPr lang="en-IE" dirty="0"/>
          </a:p>
        </p:txBody>
      </p:sp>
      <p:sp>
        <p:nvSpPr>
          <p:cNvPr id="5" name="Rectangle 5"/>
          <p:cNvSpPr>
            <a:spLocks noGrp="1" noChangeArrowheads="1"/>
          </p:cNvSpPr>
          <p:nvPr>
            <p:ph type="ftr" sz="quarter" idx="11"/>
          </p:nvPr>
        </p:nvSpPr>
        <p:spPr>
          <a:ln/>
        </p:spPr>
        <p:txBody>
          <a:bodyPr/>
          <a:lstStyle>
            <a:lvl1pPr>
              <a:defRPr/>
            </a:lvl1pPr>
          </a:lstStyle>
          <a:p>
            <a:pPr>
              <a:defRPr/>
            </a:pPr>
            <a:r>
              <a:rPr lang="en-IE" dirty="0" smtClean="0"/>
              <a:t>DT228/4</a:t>
            </a:r>
            <a:endParaRPr lang="en-IE" dirty="0"/>
          </a:p>
        </p:txBody>
      </p:sp>
      <p:sp>
        <p:nvSpPr>
          <p:cNvPr id="6" name="Rectangle 6"/>
          <p:cNvSpPr>
            <a:spLocks noGrp="1" noChangeArrowheads="1"/>
          </p:cNvSpPr>
          <p:nvPr>
            <p:ph type="sldNum" sz="quarter" idx="12"/>
          </p:nvPr>
        </p:nvSpPr>
        <p:spPr>
          <a:ln/>
        </p:spPr>
        <p:txBody>
          <a:bodyPr/>
          <a:lstStyle>
            <a:lvl1pPr>
              <a:defRPr/>
            </a:lvl1pPr>
          </a:lstStyle>
          <a:p>
            <a:pPr>
              <a:defRPr/>
            </a:pPr>
            <a:fld id="{255B0E39-F8AA-4982-923D-157BFA96FD10}" type="slidenum">
              <a:rPr lang="en-IE"/>
              <a:pPr>
                <a:defRPr/>
              </a:pPr>
              <a:t>‹#›</a:t>
            </a:fld>
            <a:endParaRPr lang="en-IE"/>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August 2010</a:t>
            </a:r>
            <a:endParaRPr lang="en-IE"/>
          </a:p>
        </p:txBody>
      </p:sp>
      <p:sp>
        <p:nvSpPr>
          <p:cNvPr id="5" name="Rectangle 5"/>
          <p:cNvSpPr>
            <a:spLocks noGrp="1" noChangeArrowheads="1"/>
          </p:cNvSpPr>
          <p:nvPr>
            <p:ph type="ftr" sz="quarter" idx="11"/>
          </p:nvPr>
        </p:nvSpPr>
        <p:spPr>
          <a:ln/>
        </p:spPr>
        <p:txBody>
          <a:bodyPr/>
          <a:lstStyle>
            <a:lvl1pPr>
              <a:defRPr/>
            </a:lvl1pPr>
          </a:lstStyle>
          <a:p>
            <a:pPr>
              <a:defRPr/>
            </a:pPr>
            <a:endParaRPr lang="en-IE"/>
          </a:p>
        </p:txBody>
      </p:sp>
      <p:sp>
        <p:nvSpPr>
          <p:cNvPr id="6" name="Rectangle 6"/>
          <p:cNvSpPr>
            <a:spLocks noGrp="1" noChangeArrowheads="1"/>
          </p:cNvSpPr>
          <p:nvPr>
            <p:ph type="sldNum" sz="quarter" idx="12"/>
          </p:nvPr>
        </p:nvSpPr>
        <p:spPr>
          <a:ln/>
        </p:spPr>
        <p:txBody>
          <a:bodyPr/>
          <a:lstStyle>
            <a:lvl1pPr>
              <a:defRPr/>
            </a:lvl1pPr>
          </a:lstStyle>
          <a:p>
            <a:pPr>
              <a:defRPr/>
            </a:pPr>
            <a:fld id="{26C2EFFE-8239-41FA-A3BC-5C797175EF86}" type="slidenum">
              <a:rPr lang="en-IE"/>
              <a:pPr>
                <a:defRPr/>
              </a:pPr>
              <a:t>‹#›</a:t>
            </a:fld>
            <a:endParaRPr lang="en-I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sz="half" idx="1"/>
          </p:nvPr>
        </p:nvSpPr>
        <p:spPr>
          <a:xfrm>
            <a:off x="457200" y="1524000"/>
            <a:ext cx="40386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Content Placeholder 3"/>
          <p:cNvSpPr>
            <a:spLocks noGrp="1"/>
          </p:cNvSpPr>
          <p:nvPr>
            <p:ph sz="half" idx="2"/>
          </p:nvPr>
        </p:nvSpPr>
        <p:spPr>
          <a:xfrm>
            <a:off x="4648200" y="1524000"/>
            <a:ext cx="40386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August 2010</a:t>
            </a:r>
            <a:endParaRPr lang="en-IE"/>
          </a:p>
        </p:txBody>
      </p:sp>
      <p:sp>
        <p:nvSpPr>
          <p:cNvPr id="6" name="Rectangle 5"/>
          <p:cNvSpPr>
            <a:spLocks noGrp="1" noChangeArrowheads="1"/>
          </p:cNvSpPr>
          <p:nvPr>
            <p:ph type="ftr" sz="quarter" idx="11"/>
          </p:nvPr>
        </p:nvSpPr>
        <p:spPr>
          <a:ln/>
        </p:spPr>
        <p:txBody>
          <a:bodyPr/>
          <a:lstStyle>
            <a:lvl1pPr>
              <a:defRPr/>
            </a:lvl1pPr>
          </a:lstStyle>
          <a:p>
            <a:pPr>
              <a:defRPr/>
            </a:pPr>
            <a:endParaRPr lang="en-IE"/>
          </a:p>
        </p:txBody>
      </p:sp>
      <p:sp>
        <p:nvSpPr>
          <p:cNvPr id="7" name="Rectangle 6"/>
          <p:cNvSpPr>
            <a:spLocks noGrp="1" noChangeArrowheads="1"/>
          </p:cNvSpPr>
          <p:nvPr>
            <p:ph type="sldNum" sz="quarter" idx="12"/>
          </p:nvPr>
        </p:nvSpPr>
        <p:spPr>
          <a:ln/>
        </p:spPr>
        <p:txBody>
          <a:bodyPr/>
          <a:lstStyle>
            <a:lvl1pPr>
              <a:defRPr/>
            </a:lvl1pPr>
          </a:lstStyle>
          <a:p>
            <a:pPr>
              <a:defRPr/>
            </a:pPr>
            <a:fld id="{66E80EB9-FD02-4210-BB7C-A4F96386CAFE}" type="slidenum">
              <a:rPr lang="en-IE"/>
              <a:pPr>
                <a:defRPr/>
              </a:pPr>
              <a:t>‹#›</a:t>
            </a:fld>
            <a:endParaRPr lang="en-I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I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7" name="Rectangle 4"/>
          <p:cNvSpPr>
            <a:spLocks noGrp="1" noChangeArrowheads="1"/>
          </p:cNvSpPr>
          <p:nvPr>
            <p:ph type="dt" sz="half" idx="10"/>
          </p:nvPr>
        </p:nvSpPr>
        <p:spPr>
          <a:ln/>
        </p:spPr>
        <p:txBody>
          <a:bodyPr/>
          <a:lstStyle>
            <a:lvl1pPr>
              <a:defRPr/>
            </a:lvl1pPr>
          </a:lstStyle>
          <a:p>
            <a:pPr>
              <a:defRPr/>
            </a:pPr>
            <a:r>
              <a:rPr lang="en-US" smtClean="0"/>
              <a:t>August 2010</a:t>
            </a:r>
            <a:endParaRPr lang="en-IE"/>
          </a:p>
        </p:txBody>
      </p:sp>
      <p:sp>
        <p:nvSpPr>
          <p:cNvPr id="8" name="Rectangle 5"/>
          <p:cNvSpPr>
            <a:spLocks noGrp="1" noChangeArrowheads="1"/>
          </p:cNvSpPr>
          <p:nvPr>
            <p:ph type="ftr" sz="quarter" idx="11"/>
          </p:nvPr>
        </p:nvSpPr>
        <p:spPr>
          <a:ln/>
        </p:spPr>
        <p:txBody>
          <a:bodyPr/>
          <a:lstStyle>
            <a:lvl1pPr>
              <a:defRPr/>
            </a:lvl1pPr>
          </a:lstStyle>
          <a:p>
            <a:pPr>
              <a:defRPr/>
            </a:pPr>
            <a:endParaRPr lang="en-IE"/>
          </a:p>
        </p:txBody>
      </p:sp>
      <p:sp>
        <p:nvSpPr>
          <p:cNvPr id="9" name="Rectangle 6"/>
          <p:cNvSpPr>
            <a:spLocks noGrp="1" noChangeArrowheads="1"/>
          </p:cNvSpPr>
          <p:nvPr>
            <p:ph type="sldNum" sz="quarter" idx="12"/>
          </p:nvPr>
        </p:nvSpPr>
        <p:spPr>
          <a:ln/>
        </p:spPr>
        <p:txBody>
          <a:bodyPr/>
          <a:lstStyle>
            <a:lvl1pPr>
              <a:defRPr/>
            </a:lvl1pPr>
          </a:lstStyle>
          <a:p>
            <a:pPr>
              <a:defRPr/>
            </a:pPr>
            <a:fld id="{5BDE9EF7-B805-4939-BFE0-6A0CD9FC9633}" type="slidenum">
              <a:rPr lang="en-IE"/>
              <a:pPr>
                <a:defRPr/>
              </a:pPr>
              <a:t>‹#›</a:t>
            </a:fld>
            <a:endParaRPr lang="en-I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Rectangle 4"/>
          <p:cNvSpPr>
            <a:spLocks noGrp="1" noChangeArrowheads="1"/>
          </p:cNvSpPr>
          <p:nvPr>
            <p:ph type="dt" sz="half" idx="10"/>
          </p:nvPr>
        </p:nvSpPr>
        <p:spPr>
          <a:ln/>
        </p:spPr>
        <p:txBody>
          <a:bodyPr/>
          <a:lstStyle>
            <a:lvl1pPr>
              <a:defRPr/>
            </a:lvl1pPr>
          </a:lstStyle>
          <a:p>
            <a:pPr>
              <a:defRPr/>
            </a:pPr>
            <a:r>
              <a:rPr lang="en-US" smtClean="0"/>
              <a:t>August 2010</a:t>
            </a:r>
            <a:endParaRPr lang="en-IE"/>
          </a:p>
        </p:txBody>
      </p:sp>
      <p:sp>
        <p:nvSpPr>
          <p:cNvPr id="4" name="Rectangle 5"/>
          <p:cNvSpPr>
            <a:spLocks noGrp="1" noChangeArrowheads="1"/>
          </p:cNvSpPr>
          <p:nvPr>
            <p:ph type="ftr" sz="quarter" idx="11"/>
          </p:nvPr>
        </p:nvSpPr>
        <p:spPr>
          <a:ln/>
        </p:spPr>
        <p:txBody>
          <a:bodyPr/>
          <a:lstStyle>
            <a:lvl1pPr>
              <a:defRPr/>
            </a:lvl1pPr>
          </a:lstStyle>
          <a:p>
            <a:pPr>
              <a:defRPr/>
            </a:pPr>
            <a:endParaRPr lang="en-IE"/>
          </a:p>
        </p:txBody>
      </p:sp>
      <p:sp>
        <p:nvSpPr>
          <p:cNvPr id="5" name="Rectangle 6"/>
          <p:cNvSpPr>
            <a:spLocks noGrp="1" noChangeArrowheads="1"/>
          </p:cNvSpPr>
          <p:nvPr>
            <p:ph type="sldNum" sz="quarter" idx="12"/>
          </p:nvPr>
        </p:nvSpPr>
        <p:spPr>
          <a:ln/>
        </p:spPr>
        <p:txBody>
          <a:bodyPr/>
          <a:lstStyle>
            <a:lvl1pPr>
              <a:defRPr/>
            </a:lvl1pPr>
          </a:lstStyle>
          <a:p>
            <a:pPr>
              <a:defRPr/>
            </a:pPr>
            <a:fld id="{4070A4A7-62C9-415D-BED7-BD9B9DF611B4}" type="slidenum">
              <a:rPr lang="en-IE"/>
              <a:pPr>
                <a:defRPr/>
              </a:pPr>
              <a:t>‹#›</a:t>
            </a:fld>
            <a:endParaRPr lang="en-I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smtClean="0"/>
              <a:t>August 2010</a:t>
            </a:r>
            <a:endParaRPr lang="en-IE"/>
          </a:p>
        </p:txBody>
      </p:sp>
      <p:sp>
        <p:nvSpPr>
          <p:cNvPr id="3" name="Rectangle 5"/>
          <p:cNvSpPr>
            <a:spLocks noGrp="1" noChangeArrowheads="1"/>
          </p:cNvSpPr>
          <p:nvPr>
            <p:ph type="ftr" sz="quarter" idx="11"/>
          </p:nvPr>
        </p:nvSpPr>
        <p:spPr>
          <a:ln/>
        </p:spPr>
        <p:txBody>
          <a:bodyPr/>
          <a:lstStyle>
            <a:lvl1pPr>
              <a:defRPr/>
            </a:lvl1pPr>
          </a:lstStyle>
          <a:p>
            <a:pPr>
              <a:defRPr/>
            </a:pPr>
            <a:endParaRPr lang="en-IE"/>
          </a:p>
        </p:txBody>
      </p:sp>
      <p:sp>
        <p:nvSpPr>
          <p:cNvPr id="4" name="Rectangle 6"/>
          <p:cNvSpPr>
            <a:spLocks noGrp="1" noChangeArrowheads="1"/>
          </p:cNvSpPr>
          <p:nvPr>
            <p:ph type="sldNum" sz="quarter" idx="12"/>
          </p:nvPr>
        </p:nvSpPr>
        <p:spPr>
          <a:ln/>
        </p:spPr>
        <p:txBody>
          <a:bodyPr/>
          <a:lstStyle>
            <a:lvl1pPr>
              <a:defRPr/>
            </a:lvl1pPr>
          </a:lstStyle>
          <a:p>
            <a:pPr>
              <a:defRPr/>
            </a:pPr>
            <a:fld id="{90A8C9F2-5157-4806-921E-690864E56ED3}" type="slidenum">
              <a:rPr lang="en-IE"/>
              <a:pPr>
                <a:defRPr/>
              </a:pPr>
              <a:t>‹#›</a:t>
            </a:fld>
            <a:endParaRPr lang="en-I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E"/>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August 2010</a:t>
            </a:r>
            <a:endParaRPr lang="en-IE"/>
          </a:p>
        </p:txBody>
      </p:sp>
      <p:sp>
        <p:nvSpPr>
          <p:cNvPr id="6" name="Rectangle 5"/>
          <p:cNvSpPr>
            <a:spLocks noGrp="1" noChangeArrowheads="1"/>
          </p:cNvSpPr>
          <p:nvPr>
            <p:ph type="ftr" sz="quarter" idx="11"/>
          </p:nvPr>
        </p:nvSpPr>
        <p:spPr>
          <a:ln/>
        </p:spPr>
        <p:txBody>
          <a:bodyPr/>
          <a:lstStyle>
            <a:lvl1pPr>
              <a:defRPr/>
            </a:lvl1pPr>
          </a:lstStyle>
          <a:p>
            <a:pPr>
              <a:defRPr/>
            </a:pPr>
            <a:endParaRPr lang="en-IE"/>
          </a:p>
        </p:txBody>
      </p:sp>
      <p:sp>
        <p:nvSpPr>
          <p:cNvPr id="7" name="Rectangle 6"/>
          <p:cNvSpPr>
            <a:spLocks noGrp="1" noChangeArrowheads="1"/>
          </p:cNvSpPr>
          <p:nvPr>
            <p:ph type="sldNum" sz="quarter" idx="12"/>
          </p:nvPr>
        </p:nvSpPr>
        <p:spPr>
          <a:ln/>
        </p:spPr>
        <p:txBody>
          <a:bodyPr/>
          <a:lstStyle>
            <a:lvl1pPr>
              <a:defRPr/>
            </a:lvl1pPr>
          </a:lstStyle>
          <a:p>
            <a:pPr>
              <a:defRPr/>
            </a:pPr>
            <a:fld id="{63ACC3E0-B9ED-42ED-82A0-7C07CD642F92}" type="slidenum">
              <a:rPr lang="en-IE"/>
              <a:pPr>
                <a:defRPr/>
              </a:pPr>
              <a:t>‹#›</a:t>
            </a:fld>
            <a:endParaRPr lang="en-I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IE"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August 2010</a:t>
            </a:r>
            <a:endParaRPr lang="en-IE"/>
          </a:p>
        </p:txBody>
      </p:sp>
      <p:sp>
        <p:nvSpPr>
          <p:cNvPr id="6" name="Rectangle 5"/>
          <p:cNvSpPr>
            <a:spLocks noGrp="1" noChangeArrowheads="1"/>
          </p:cNvSpPr>
          <p:nvPr>
            <p:ph type="ftr" sz="quarter" idx="11"/>
          </p:nvPr>
        </p:nvSpPr>
        <p:spPr>
          <a:ln/>
        </p:spPr>
        <p:txBody>
          <a:bodyPr/>
          <a:lstStyle>
            <a:lvl1pPr>
              <a:defRPr/>
            </a:lvl1pPr>
          </a:lstStyle>
          <a:p>
            <a:pPr>
              <a:defRPr/>
            </a:pPr>
            <a:endParaRPr lang="en-IE"/>
          </a:p>
        </p:txBody>
      </p:sp>
      <p:sp>
        <p:nvSpPr>
          <p:cNvPr id="7" name="Rectangle 6"/>
          <p:cNvSpPr>
            <a:spLocks noGrp="1" noChangeArrowheads="1"/>
          </p:cNvSpPr>
          <p:nvPr>
            <p:ph type="sldNum" sz="quarter" idx="12"/>
          </p:nvPr>
        </p:nvSpPr>
        <p:spPr>
          <a:ln/>
        </p:spPr>
        <p:txBody>
          <a:bodyPr/>
          <a:lstStyle>
            <a:lvl1pPr>
              <a:defRPr/>
            </a:lvl1pPr>
          </a:lstStyle>
          <a:p>
            <a:pPr>
              <a:defRPr/>
            </a:pPr>
            <a:fld id="{3D7FF66F-60DD-4889-8EE5-D577E8466A61}" type="slidenum">
              <a:rPr lang="en-IE"/>
              <a:pPr>
                <a:defRPr/>
              </a:pPr>
              <a:t>‹#›</a:t>
            </a:fld>
            <a:endParaRPr lang="en-I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bwMode="auto">
          <a:xfrm>
            <a:off x="0" y="0"/>
            <a:ext cx="9144000" cy="1196752"/>
          </a:xfrm>
          <a:prstGeom prst="rect">
            <a:avLst/>
          </a:prstGeom>
          <a:solidFill>
            <a:srgbClr val="3D8DC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E" sz="1800" b="0" i="0" u="none" strike="noStrike" cap="none" normalizeH="0" baseline="0" smtClean="0">
              <a:ln>
                <a:noFill/>
              </a:ln>
              <a:solidFill>
                <a:schemeClr val="tx1"/>
              </a:solidFill>
              <a:effectLst/>
              <a:latin typeface="Arial" charset="0"/>
            </a:endParaRPr>
          </a:p>
        </p:txBody>
      </p:sp>
      <p:sp>
        <p:nvSpPr>
          <p:cNvPr id="1026" name="Rectangle 2"/>
          <p:cNvSpPr>
            <a:spLocks noGrp="1" noChangeArrowheads="1"/>
          </p:cNvSpPr>
          <p:nvPr>
            <p:ph type="title"/>
          </p:nvPr>
        </p:nvSpPr>
        <p:spPr bwMode="auto">
          <a:xfrm>
            <a:off x="457200" y="228600"/>
            <a:ext cx="627504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IE" dirty="0" smtClean="0"/>
          </a:p>
        </p:txBody>
      </p:sp>
      <p:sp>
        <p:nvSpPr>
          <p:cNvPr id="1027" name="Rectangle 3"/>
          <p:cNvSpPr>
            <a:spLocks noGrp="1" noChangeArrowheads="1"/>
          </p:cNvSpPr>
          <p:nvPr>
            <p:ph type="body" idx="1"/>
          </p:nvPr>
        </p:nvSpPr>
        <p:spPr bwMode="auto">
          <a:xfrm>
            <a:off x="457200" y="1524000"/>
            <a:ext cx="8229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E" dirty="0" smtClean="0"/>
          </a:p>
        </p:txBody>
      </p:sp>
      <p:sp>
        <p:nvSpPr>
          <p:cNvPr id="1028" name="Rectangle 4"/>
          <p:cNvSpPr>
            <a:spLocks noGrp="1" noChangeArrowheads="1"/>
          </p:cNvSpPr>
          <p:nvPr>
            <p:ph type="dt" sz="half" idx="2"/>
          </p:nvPr>
        </p:nvSpPr>
        <p:spPr bwMode="auto">
          <a:xfrm>
            <a:off x="0" y="661352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900">
                <a:latin typeface="Arial" charset="0"/>
              </a:defRPr>
            </a:lvl1pPr>
          </a:lstStyle>
          <a:p>
            <a:pPr>
              <a:defRPr/>
            </a:pPr>
            <a:r>
              <a:rPr lang="en-US" dirty="0" smtClean="0"/>
              <a:t>2012/2013 - DT228/4</a:t>
            </a:r>
            <a:endParaRPr lang="en-IE" dirty="0" smtClean="0"/>
          </a:p>
          <a:p>
            <a:pPr>
              <a:defRPr/>
            </a:pPr>
            <a:endParaRPr lang="en-IE" dirty="0"/>
          </a:p>
        </p:txBody>
      </p:sp>
      <p:sp>
        <p:nvSpPr>
          <p:cNvPr id="1029" name="Rectangle 5"/>
          <p:cNvSpPr>
            <a:spLocks noGrp="1" noChangeArrowheads="1"/>
          </p:cNvSpPr>
          <p:nvPr>
            <p:ph type="ftr" sz="quarter" idx="3"/>
          </p:nvPr>
        </p:nvSpPr>
        <p:spPr bwMode="auto">
          <a:xfrm>
            <a:off x="3124200" y="6613525"/>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900">
                <a:latin typeface="Arial" charset="0"/>
              </a:defRPr>
            </a:lvl1pPr>
          </a:lstStyle>
          <a:p>
            <a:pPr>
              <a:defRPr/>
            </a:pPr>
            <a:r>
              <a:rPr lang="en-IE" dirty="0" smtClean="0"/>
              <a:t>DT228/4</a:t>
            </a:r>
            <a:endParaRPr lang="en-IE" dirty="0"/>
          </a:p>
        </p:txBody>
      </p:sp>
      <p:sp>
        <p:nvSpPr>
          <p:cNvPr id="1030" name="Rectangle 6"/>
          <p:cNvSpPr>
            <a:spLocks noGrp="1" noChangeArrowheads="1"/>
          </p:cNvSpPr>
          <p:nvPr>
            <p:ph type="sldNum" sz="quarter" idx="4"/>
          </p:nvPr>
        </p:nvSpPr>
        <p:spPr bwMode="auto">
          <a:xfrm>
            <a:off x="7010400" y="661352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a:latin typeface="Arial" charset="0"/>
              </a:defRPr>
            </a:lvl1pPr>
          </a:lstStyle>
          <a:p>
            <a:pPr>
              <a:defRPr/>
            </a:pPr>
            <a:fld id="{2281E6A3-828C-48B2-B093-4D753F89946F}" type="slidenum">
              <a:rPr lang="en-IE"/>
              <a:pPr>
                <a:defRPr/>
              </a:pPr>
              <a:t>‹#›</a:t>
            </a:fld>
            <a:endParaRPr lang="en-IE"/>
          </a:p>
        </p:txBody>
      </p:sp>
      <p:cxnSp>
        <p:nvCxnSpPr>
          <p:cNvPr id="12" name="Straight Connector 11"/>
          <p:cNvCxnSpPr/>
          <p:nvPr userDrawn="1"/>
        </p:nvCxnSpPr>
        <p:spPr bwMode="auto">
          <a:xfrm>
            <a:off x="0" y="6453336"/>
            <a:ext cx="9144000" cy="0"/>
          </a:xfrm>
          <a:prstGeom prst="line">
            <a:avLst/>
          </a:prstGeom>
          <a:solidFill>
            <a:schemeClr val="accent1"/>
          </a:solidFill>
          <a:ln w="57150" cap="flat" cmpd="sng" algn="ctr">
            <a:solidFill>
              <a:srgbClr val="1E5BE2"/>
            </a:solidFill>
            <a:prstDash val="solid"/>
            <a:round/>
            <a:headEnd type="none" w="med" len="med"/>
            <a:tailEnd type="none" w="med" len="med"/>
          </a:ln>
          <a:effectLst/>
        </p:spPr>
      </p:cxnSp>
      <p:cxnSp>
        <p:nvCxnSpPr>
          <p:cNvPr id="13" name="Straight Connector 12"/>
          <p:cNvCxnSpPr/>
          <p:nvPr userDrawn="1"/>
        </p:nvCxnSpPr>
        <p:spPr bwMode="auto">
          <a:xfrm>
            <a:off x="179512" y="6525344"/>
            <a:ext cx="8964488" cy="0"/>
          </a:xfrm>
          <a:prstGeom prst="line">
            <a:avLst/>
          </a:prstGeom>
          <a:solidFill>
            <a:schemeClr val="accent1"/>
          </a:solidFill>
          <a:ln w="28575" cap="flat" cmpd="sng" algn="ctr">
            <a:solidFill>
              <a:srgbClr val="1E5BE2"/>
            </a:solidFill>
            <a:prstDash val="solid"/>
            <a:round/>
            <a:headEnd type="none" w="med" len="med"/>
            <a:tailEnd type="none" w="med" len="med"/>
          </a:ln>
          <a:effectLst/>
        </p:spPr>
      </p:cxnSp>
      <p:sp>
        <p:nvSpPr>
          <p:cNvPr id="14" name="Rectangle 13"/>
          <p:cNvSpPr/>
          <p:nvPr userDrawn="1"/>
        </p:nvSpPr>
        <p:spPr bwMode="auto">
          <a:xfrm>
            <a:off x="7596336" y="0"/>
            <a:ext cx="1547664" cy="126876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it-IT" sz="1800" b="0" i="0" u="none" strike="noStrike" cap="none" normalizeH="0" baseline="0" smtClean="0">
              <a:ln>
                <a:noFill/>
              </a:ln>
              <a:solidFill>
                <a:schemeClr val="tx1"/>
              </a:solidFill>
              <a:effectLst/>
              <a:latin typeface="Arial" charset="0"/>
            </a:endParaRPr>
          </a:p>
        </p:txBody>
      </p:sp>
      <p:pic>
        <p:nvPicPr>
          <p:cNvPr id="17409" name="Picture 1" descr="C:\Users\ilaria\Downloads\images.jpg"/>
          <p:cNvPicPr>
            <a:picLocks noChangeAspect="1" noChangeArrowheads="1"/>
          </p:cNvPicPr>
          <p:nvPr userDrawn="1"/>
        </p:nvPicPr>
        <p:blipFill>
          <a:blip r:embed="rId14" cstate="print"/>
          <a:srcRect/>
          <a:stretch>
            <a:fillRect/>
          </a:stretch>
        </p:blipFill>
        <p:spPr bwMode="auto">
          <a:xfrm>
            <a:off x="7884368" y="0"/>
            <a:ext cx="1124744" cy="1124744"/>
          </a:xfrm>
          <a:prstGeom prst="rect">
            <a:avLst/>
          </a:prstGeom>
          <a:noFill/>
        </p:spPr>
      </p:pic>
    </p:spTree>
  </p:cSld>
  <p:clrMap bg1="lt1" tx1="dk1" bg2="lt2" tx2="dk2" accent1="accent1" accent2="accent2" accent3="accent3" accent4="accent4" accent5="accent5" accent6="accent6" hlink="hlink" folHlink="folHlink"/>
  <p:sldLayoutIdLst>
    <p:sldLayoutId id="2147483683"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4" r:id="rId12"/>
  </p:sldLayoutIdLst>
  <p:hf hdr="0" ftr="0"/>
  <p:txStyles>
    <p:titleStyle>
      <a:lvl1pPr algn="l" rtl="0" eaLnBrk="1" fontAlgn="base" hangingPunct="1">
        <a:spcBef>
          <a:spcPct val="0"/>
        </a:spcBef>
        <a:spcAft>
          <a:spcPct val="0"/>
        </a:spcAft>
        <a:defRPr sz="3200" b="1">
          <a:solidFill>
            <a:schemeClr val="tx2"/>
          </a:solidFill>
          <a:latin typeface="+mj-lt"/>
          <a:ea typeface="+mj-ea"/>
          <a:cs typeface="+mj-cs"/>
        </a:defRPr>
      </a:lvl1pPr>
      <a:lvl2pPr algn="l" rtl="0" eaLnBrk="1" fontAlgn="base" hangingPunct="1">
        <a:spcBef>
          <a:spcPct val="0"/>
        </a:spcBef>
        <a:spcAft>
          <a:spcPct val="0"/>
        </a:spcAft>
        <a:defRPr sz="3200" b="1">
          <a:solidFill>
            <a:schemeClr val="tx2"/>
          </a:solidFill>
          <a:latin typeface="Arial" charset="0"/>
        </a:defRPr>
      </a:lvl2pPr>
      <a:lvl3pPr algn="l" rtl="0" eaLnBrk="1" fontAlgn="base" hangingPunct="1">
        <a:spcBef>
          <a:spcPct val="0"/>
        </a:spcBef>
        <a:spcAft>
          <a:spcPct val="0"/>
        </a:spcAft>
        <a:defRPr sz="3200" b="1">
          <a:solidFill>
            <a:schemeClr val="tx2"/>
          </a:solidFill>
          <a:latin typeface="Arial" charset="0"/>
        </a:defRPr>
      </a:lvl3pPr>
      <a:lvl4pPr algn="l" rtl="0" eaLnBrk="1" fontAlgn="base" hangingPunct="1">
        <a:spcBef>
          <a:spcPct val="0"/>
        </a:spcBef>
        <a:spcAft>
          <a:spcPct val="0"/>
        </a:spcAft>
        <a:defRPr sz="3200" b="1">
          <a:solidFill>
            <a:schemeClr val="tx2"/>
          </a:solidFill>
          <a:latin typeface="Arial" charset="0"/>
        </a:defRPr>
      </a:lvl4pPr>
      <a:lvl5pPr algn="l" rtl="0" eaLnBrk="1" fontAlgn="base" hangingPunct="1">
        <a:spcBef>
          <a:spcPct val="0"/>
        </a:spcBef>
        <a:spcAft>
          <a:spcPct val="0"/>
        </a:spcAft>
        <a:defRPr sz="3200" b="1">
          <a:solidFill>
            <a:schemeClr val="tx2"/>
          </a:solidFill>
          <a:latin typeface="Arial" charset="0"/>
        </a:defRPr>
      </a:lvl5pPr>
      <a:lvl6pPr marL="457200" algn="l" rtl="0" eaLnBrk="1" fontAlgn="base" hangingPunct="1">
        <a:spcBef>
          <a:spcPct val="0"/>
        </a:spcBef>
        <a:spcAft>
          <a:spcPct val="0"/>
        </a:spcAft>
        <a:defRPr sz="3200" b="1">
          <a:solidFill>
            <a:schemeClr val="tx2"/>
          </a:solidFill>
          <a:latin typeface="Arial" charset="0"/>
        </a:defRPr>
      </a:lvl6pPr>
      <a:lvl7pPr marL="914400" algn="l" rtl="0" eaLnBrk="1" fontAlgn="base" hangingPunct="1">
        <a:spcBef>
          <a:spcPct val="0"/>
        </a:spcBef>
        <a:spcAft>
          <a:spcPct val="0"/>
        </a:spcAft>
        <a:defRPr sz="3200" b="1">
          <a:solidFill>
            <a:schemeClr val="tx2"/>
          </a:solidFill>
          <a:latin typeface="Arial" charset="0"/>
        </a:defRPr>
      </a:lvl7pPr>
      <a:lvl8pPr marL="1371600" algn="l" rtl="0" eaLnBrk="1" fontAlgn="base" hangingPunct="1">
        <a:spcBef>
          <a:spcPct val="0"/>
        </a:spcBef>
        <a:spcAft>
          <a:spcPct val="0"/>
        </a:spcAft>
        <a:defRPr sz="3200" b="1">
          <a:solidFill>
            <a:schemeClr val="tx2"/>
          </a:solidFill>
          <a:latin typeface="Arial" charset="0"/>
        </a:defRPr>
      </a:lvl8pPr>
      <a:lvl9pPr marL="1828800" algn="l" rtl="0" eaLnBrk="1" fontAlgn="base" hangingPunct="1">
        <a:spcBef>
          <a:spcPct val="0"/>
        </a:spcBef>
        <a:spcAft>
          <a:spcPct val="0"/>
        </a:spcAft>
        <a:defRPr sz="3200" b="1">
          <a:solidFill>
            <a:schemeClr val="tx2"/>
          </a:solidFill>
          <a:latin typeface="Arial" charset="0"/>
        </a:defRPr>
      </a:lvl9pPr>
    </p:titleStyle>
    <p:bodyStyle>
      <a:lvl1pPr marL="342900" indent="-342900" algn="l" rtl="0" eaLnBrk="1" fontAlgn="base" hangingPunct="1">
        <a:spcBef>
          <a:spcPct val="20000"/>
        </a:spcBef>
        <a:spcAft>
          <a:spcPct val="0"/>
        </a:spcAft>
        <a:buFont typeface="Arial Unicode MS" pitchFamily="34" charset="-128"/>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Font typeface="Arial Unicode MS" pitchFamily="34" charset="-128"/>
        <a:buChar char="»"/>
        <a:defRPr sz="2400">
          <a:solidFill>
            <a:schemeClr val="tx1"/>
          </a:solidFill>
          <a:latin typeface="+mn-lt"/>
        </a:defRPr>
      </a:lvl2pPr>
      <a:lvl3pPr marL="1143000" indent="-228600" algn="l" rtl="0" eaLnBrk="1" fontAlgn="base" hangingPunct="1">
        <a:spcBef>
          <a:spcPct val="20000"/>
        </a:spcBef>
        <a:spcAft>
          <a:spcPct val="0"/>
        </a:spcAft>
        <a:buFont typeface="Arial Unicode MS" pitchFamily="34" charset="-128"/>
        <a:buChar char="»"/>
        <a:defRPr sz="2000">
          <a:solidFill>
            <a:schemeClr val="tx1"/>
          </a:solidFill>
          <a:latin typeface="+mn-lt"/>
        </a:defRPr>
      </a:lvl3pPr>
      <a:lvl4pPr marL="1600200" indent="-228600" algn="l" rtl="0" eaLnBrk="1" fontAlgn="base" hangingPunct="1">
        <a:spcBef>
          <a:spcPct val="20000"/>
        </a:spcBef>
        <a:spcAft>
          <a:spcPct val="0"/>
        </a:spcAft>
        <a:buFont typeface="Arial Unicode MS" pitchFamily="34" charset="-128"/>
        <a:buChar char="»"/>
        <a:defRPr>
          <a:solidFill>
            <a:schemeClr val="tx1"/>
          </a:solidFill>
          <a:latin typeface="+mn-lt"/>
        </a:defRPr>
      </a:lvl4pPr>
      <a:lvl5pPr marL="2057400" indent="-228600" algn="l" rtl="0" eaLnBrk="1" fontAlgn="base" hangingPunct="1">
        <a:spcBef>
          <a:spcPct val="20000"/>
        </a:spcBef>
        <a:spcAft>
          <a:spcPct val="0"/>
        </a:spcAft>
        <a:buFont typeface="Arial Unicode MS" pitchFamily="34" charset="-128"/>
        <a:buChar char="»"/>
        <a:defRPr>
          <a:solidFill>
            <a:schemeClr val="tx1"/>
          </a:solidFill>
          <a:latin typeface="+mn-lt"/>
        </a:defRPr>
      </a:lvl5pPr>
      <a:lvl6pPr marL="2514600" indent="-228600" algn="l" rtl="0" eaLnBrk="1" fontAlgn="base" hangingPunct="1">
        <a:spcBef>
          <a:spcPct val="20000"/>
        </a:spcBef>
        <a:spcAft>
          <a:spcPct val="0"/>
        </a:spcAft>
        <a:buFont typeface="Arial Unicode MS" pitchFamily="34" charset="-128"/>
        <a:buChar char="»"/>
        <a:defRPr>
          <a:solidFill>
            <a:schemeClr val="tx1"/>
          </a:solidFill>
          <a:latin typeface="+mn-lt"/>
        </a:defRPr>
      </a:lvl6pPr>
      <a:lvl7pPr marL="2971800" indent="-228600" algn="l" rtl="0" eaLnBrk="1" fontAlgn="base" hangingPunct="1">
        <a:spcBef>
          <a:spcPct val="20000"/>
        </a:spcBef>
        <a:spcAft>
          <a:spcPct val="0"/>
        </a:spcAft>
        <a:buFont typeface="Arial Unicode MS" pitchFamily="34" charset="-128"/>
        <a:buChar char="»"/>
        <a:defRPr>
          <a:solidFill>
            <a:schemeClr val="tx1"/>
          </a:solidFill>
          <a:latin typeface="+mn-lt"/>
        </a:defRPr>
      </a:lvl7pPr>
      <a:lvl8pPr marL="3429000" indent="-228600" algn="l" rtl="0" eaLnBrk="1" fontAlgn="base" hangingPunct="1">
        <a:spcBef>
          <a:spcPct val="20000"/>
        </a:spcBef>
        <a:spcAft>
          <a:spcPct val="0"/>
        </a:spcAft>
        <a:buFont typeface="Arial Unicode MS" pitchFamily="34" charset="-128"/>
        <a:buChar char="»"/>
        <a:defRPr>
          <a:solidFill>
            <a:schemeClr val="tx1"/>
          </a:solidFill>
          <a:latin typeface="+mn-lt"/>
        </a:defRPr>
      </a:lvl8pPr>
      <a:lvl9pPr marL="3886200" indent="-228600" algn="l" rtl="0" eaLnBrk="1" fontAlgn="base" hangingPunct="1">
        <a:spcBef>
          <a:spcPct val="20000"/>
        </a:spcBef>
        <a:spcAft>
          <a:spcPct val="0"/>
        </a:spcAft>
        <a:buFont typeface="Arial Unicode MS" pitchFamily="34" charset="-128"/>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3.gif"/><Relationship Id="rId7" Type="http://schemas.openxmlformats.org/officeDocument/2006/relationships/image" Target="../media/image18.gif"/><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7.gif"/><Relationship Id="rId5" Type="http://schemas.openxmlformats.org/officeDocument/2006/relationships/image" Target="../media/image16.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D8DC3"/>
        </a:solidFill>
        <a:effectLst/>
      </p:bgPr>
    </p:bg>
    <p:spTree>
      <p:nvGrpSpPr>
        <p:cNvPr id="1" name=""/>
        <p:cNvGrpSpPr/>
        <p:nvPr/>
      </p:nvGrpSpPr>
      <p:grpSpPr>
        <a:xfrm>
          <a:off x="0" y="0"/>
          <a:ext cx="0" cy="0"/>
          <a:chOff x="0" y="0"/>
          <a:chExt cx="0" cy="0"/>
        </a:xfrm>
      </p:grpSpPr>
      <p:sp>
        <p:nvSpPr>
          <p:cNvPr id="10" name="Rectangle 9"/>
          <p:cNvSpPr/>
          <p:nvPr/>
        </p:nvSpPr>
        <p:spPr bwMode="auto">
          <a:xfrm>
            <a:off x="0" y="2060848"/>
            <a:ext cx="9144000" cy="216024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ctrTitle"/>
          </p:nvPr>
        </p:nvSpPr>
        <p:spPr>
          <a:xfrm>
            <a:off x="685800" y="2132856"/>
            <a:ext cx="7846640" cy="2362200"/>
          </a:xfrm>
        </p:spPr>
        <p:txBody>
          <a:bodyPr>
            <a:noAutofit/>
          </a:bodyPr>
          <a:lstStyle/>
          <a:p>
            <a:r>
              <a:rPr lang="en-IE" sz="4000" dirty="0" smtClean="0"/>
              <a:t>Physical Design</a:t>
            </a:r>
            <a:r>
              <a:rPr lang="en-IE" sz="3200" i="1" dirty="0" smtClean="0"/>
              <a:t/>
            </a:r>
            <a:br>
              <a:rPr lang="en-IE" sz="3200" i="1" dirty="0" smtClean="0"/>
            </a:br>
            <a:r>
              <a:rPr lang="en-IE" sz="2600" i="1" dirty="0" smtClean="0"/>
              <a:t>Week 4</a:t>
            </a:r>
            <a:r>
              <a:rPr lang="en-IE" sz="4000" i="1" dirty="0" smtClean="0">
                <a:solidFill>
                  <a:schemeClr val="accent3">
                    <a:lumMod val="75000"/>
                  </a:schemeClr>
                </a:solidFill>
              </a:rPr>
              <a:t/>
            </a:r>
            <a:br>
              <a:rPr lang="en-IE" sz="4000" i="1" dirty="0" smtClean="0">
                <a:solidFill>
                  <a:schemeClr val="accent3">
                    <a:lumMod val="75000"/>
                  </a:schemeClr>
                </a:solidFill>
              </a:rPr>
            </a:br>
            <a:endParaRPr lang="en-IE" sz="2000" dirty="0">
              <a:solidFill>
                <a:schemeClr val="accent3">
                  <a:lumMod val="75000"/>
                </a:schemeClr>
              </a:solidFill>
              <a:latin typeface="Arial Rounded MT Bold" pitchFamily="34" charset="0"/>
            </a:endParaRPr>
          </a:p>
        </p:txBody>
      </p:sp>
      <p:sp>
        <p:nvSpPr>
          <p:cNvPr id="4" name="Subtitle 2"/>
          <p:cNvSpPr txBox="1">
            <a:spLocks/>
          </p:cNvSpPr>
          <p:nvPr/>
        </p:nvSpPr>
        <p:spPr bwMode="auto">
          <a:xfrm>
            <a:off x="755576" y="4509120"/>
            <a:ext cx="6400800" cy="20882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Tx/>
              <a:buSzTx/>
              <a:buFont typeface="Arial Unicode MS" pitchFamily="34" charset="-128"/>
              <a:buNone/>
              <a:tabLst/>
              <a:defRPr/>
            </a:pPr>
            <a:r>
              <a:rPr lang="en-IE" sz="2400" b="1" kern="0" dirty="0" smtClean="0">
                <a:latin typeface="+mn-lt"/>
              </a:rPr>
              <a:t>RAID, Indexes, B-Trees, Triggers</a:t>
            </a:r>
          </a:p>
          <a:p>
            <a:pPr marL="0" marR="0" lvl="0" indent="0" algn="l" defTabSz="914400" rtl="0" eaLnBrk="1" fontAlgn="base" latinLnBrk="0" hangingPunct="1">
              <a:lnSpc>
                <a:spcPct val="100000"/>
              </a:lnSpc>
              <a:spcBef>
                <a:spcPct val="20000"/>
              </a:spcBef>
              <a:spcAft>
                <a:spcPct val="0"/>
              </a:spcAft>
              <a:buClrTx/>
              <a:buSzTx/>
              <a:buFont typeface="Arial Unicode MS" pitchFamily="34" charset="-128"/>
              <a:buNone/>
              <a:tabLst/>
              <a:defRPr/>
            </a:pPr>
            <a:r>
              <a:rPr lang="en-IE" sz="2000" kern="0" dirty="0" smtClean="0">
                <a:latin typeface="+mn-lt"/>
              </a:rPr>
              <a:t>Dr. </a:t>
            </a:r>
            <a:r>
              <a:rPr lang="en-IE" sz="2000" kern="0" dirty="0" err="1" smtClean="0">
                <a:latin typeface="+mn-lt"/>
              </a:rPr>
              <a:t>Pierpaolo</a:t>
            </a:r>
            <a:r>
              <a:rPr lang="en-IE" sz="2000" kern="0" dirty="0" smtClean="0">
                <a:latin typeface="+mn-lt"/>
              </a:rPr>
              <a:t> </a:t>
            </a:r>
            <a:r>
              <a:rPr lang="en-IE" sz="2000" kern="0" dirty="0" err="1" smtClean="0">
                <a:latin typeface="+mn-lt"/>
              </a:rPr>
              <a:t>Dondio</a:t>
            </a:r>
            <a:r>
              <a:rPr lang="en-IE" sz="2000" kern="0" dirty="0" smtClean="0">
                <a:latin typeface="+mn-lt"/>
              </a:rPr>
              <a:t>,</a:t>
            </a:r>
          </a:p>
          <a:p>
            <a:pPr marL="0" marR="0" lvl="0" indent="0" algn="l" defTabSz="914400" rtl="0" eaLnBrk="1" fontAlgn="base" latinLnBrk="0" hangingPunct="1">
              <a:lnSpc>
                <a:spcPct val="100000"/>
              </a:lnSpc>
              <a:spcBef>
                <a:spcPct val="20000"/>
              </a:spcBef>
              <a:spcAft>
                <a:spcPct val="0"/>
              </a:spcAft>
              <a:buClrTx/>
              <a:buSzTx/>
              <a:buFont typeface="Arial Unicode MS" pitchFamily="34" charset="-128"/>
              <a:buNone/>
              <a:tabLst/>
              <a:defRPr/>
            </a:pPr>
            <a:r>
              <a:rPr lang="en-IE" sz="2000" kern="0" dirty="0" smtClean="0">
                <a:latin typeface="+mn-lt"/>
              </a:rPr>
              <a:t>DT228/4</a:t>
            </a:r>
            <a:endParaRPr kumimoji="0" lang="en-IE" sz="2000"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5" name="Date Placeholder 4"/>
          <p:cNvSpPr>
            <a:spLocks noGrp="1"/>
          </p:cNvSpPr>
          <p:nvPr>
            <p:ph type="dt" sz="half" idx="10"/>
          </p:nvPr>
        </p:nvSpPr>
        <p:spPr/>
        <p:txBody>
          <a:bodyPr/>
          <a:lstStyle/>
          <a:p>
            <a:pPr>
              <a:defRPr/>
            </a:pPr>
            <a:r>
              <a:rPr lang="en-US" dirty="0" smtClean="0"/>
              <a:t>2012/2013</a:t>
            </a:r>
            <a:endParaRPr lang="en-IE" dirty="0"/>
          </a:p>
        </p:txBody>
      </p:sp>
      <p:sp>
        <p:nvSpPr>
          <p:cNvPr id="6" name="Slide Number Placeholder 5"/>
          <p:cNvSpPr>
            <a:spLocks noGrp="1"/>
          </p:cNvSpPr>
          <p:nvPr>
            <p:ph type="sldNum" sz="quarter" idx="12"/>
          </p:nvPr>
        </p:nvSpPr>
        <p:spPr/>
        <p:txBody>
          <a:bodyPr/>
          <a:lstStyle/>
          <a:p>
            <a:pPr>
              <a:defRPr/>
            </a:pPr>
            <a:fld id="{CAE0970C-C400-4E43-AAB0-B36362BEE2B1}" type="slidenum">
              <a:rPr lang="en-IE" smtClean="0"/>
              <a:pPr>
                <a:defRPr/>
              </a:pPr>
              <a:t>1</a:t>
            </a:fld>
            <a:endParaRPr lang="en-IE"/>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RAID 0 - Striping</a:t>
            </a:r>
            <a:endParaRPr lang="en-IE" dirty="0"/>
          </a:p>
        </p:txBody>
      </p:sp>
      <p:sp>
        <p:nvSpPr>
          <p:cNvPr id="3" name="Content Placeholder 2"/>
          <p:cNvSpPr>
            <a:spLocks noGrp="1"/>
          </p:cNvSpPr>
          <p:nvPr>
            <p:ph idx="1"/>
          </p:nvPr>
        </p:nvSpPr>
        <p:spPr>
          <a:xfrm>
            <a:off x="35496" y="2924944"/>
            <a:ext cx="9217024" cy="3115816"/>
          </a:xfrm>
        </p:spPr>
        <p:txBody>
          <a:bodyPr/>
          <a:lstStyle/>
          <a:p>
            <a:r>
              <a:rPr lang="en-IE" sz="2000" b="1" dirty="0"/>
              <a:t>Storage Efficiency</a:t>
            </a:r>
            <a:r>
              <a:rPr lang="en-IE" sz="2000" dirty="0"/>
              <a:t>: all the space used for data (no redundancy).</a:t>
            </a:r>
          </a:p>
          <a:p>
            <a:r>
              <a:rPr lang="en-IE" sz="2000" b="1" dirty="0" smtClean="0"/>
              <a:t>Redundancy </a:t>
            </a:r>
            <a:r>
              <a:rPr lang="en-IE" sz="2000" dirty="0" smtClean="0"/>
              <a:t>NOT </a:t>
            </a:r>
            <a:r>
              <a:rPr lang="en-IE" sz="2000" dirty="0"/>
              <a:t>present (not a real RAID system). No Fault tolerance</a:t>
            </a:r>
          </a:p>
          <a:p>
            <a:r>
              <a:rPr lang="en-IE" sz="2000" b="1" dirty="0"/>
              <a:t>Performance</a:t>
            </a:r>
            <a:r>
              <a:rPr lang="en-IE" sz="2000" dirty="0"/>
              <a:t>:</a:t>
            </a:r>
          </a:p>
          <a:p>
            <a:pPr lvl="1"/>
            <a:r>
              <a:rPr lang="en-IE" sz="1900" dirty="0"/>
              <a:t>Reading: n times faster (ideally) than single disk</a:t>
            </a:r>
          </a:p>
          <a:p>
            <a:pPr lvl="1"/>
            <a:r>
              <a:rPr lang="en-IE" sz="1900" dirty="0"/>
              <a:t>Writing: n times faster (ideally). </a:t>
            </a:r>
            <a:endParaRPr lang="en-IE" sz="1900" dirty="0" smtClean="0"/>
          </a:p>
          <a:p>
            <a:pPr lvl="1"/>
            <a:r>
              <a:rPr lang="en-IE" sz="1900" dirty="0" smtClean="0"/>
              <a:t>Read and write can overlap Ex</a:t>
            </a:r>
            <a:r>
              <a:rPr lang="en-IE" sz="1900" dirty="0"/>
              <a:t>: K can be written while reading </a:t>
            </a:r>
            <a:r>
              <a:rPr lang="en-IE" sz="1900" dirty="0" smtClean="0"/>
              <a:t>A. </a:t>
            </a:r>
            <a:endParaRPr lang="en-IE" sz="1900" dirty="0"/>
          </a:p>
          <a:p>
            <a:pPr lvl="1"/>
            <a:r>
              <a:rPr lang="en-IE" sz="1900" dirty="0"/>
              <a:t>Very good if sequential </a:t>
            </a:r>
          </a:p>
          <a:p>
            <a:pPr lvl="1"/>
            <a:r>
              <a:rPr lang="en-IE" sz="1900" dirty="0"/>
              <a:t>Can read and write at the same </a:t>
            </a:r>
            <a:r>
              <a:rPr lang="en-IE" sz="1900" dirty="0" smtClean="0"/>
              <a:t>time (if </a:t>
            </a:r>
            <a:r>
              <a:rPr lang="en-IE" sz="1900" dirty="0"/>
              <a:t>requests are not </a:t>
            </a:r>
            <a:r>
              <a:rPr lang="en-IE" sz="1900" dirty="0" smtClean="0"/>
              <a:t>conflicting)</a:t>
            </a:r>
            <a:endParaRPr lang="en-IE" sz="1900" b="1" dirty="0" smtClean="0"/>
          </a:p>
          <a:p>
            <a:pPr lvl="1"/>
            <a:r>
              <a:rPr lang="en-IE" sz="1900" dirty="0"/>
              <a:t>The choice of the size of the block is vital</a:t>
            </a:r>
          </a:p>
          <a:p>
            <a:r>
              <a:rPr lang="en-IE" sz="2000" b="1" dirty="0" smtClean="0"/>
              <a:t>Cost</a:t>
            </a:r>
            <a:r>
              <a:rPr lang="en-IE" sz="2000" dirty="0"/>
              <a:t>: the lowest of all </a:t>
            </a:r>
            <a:r>
              <a:rPr lang="en-IE" sz="2000" dirty="0" smtClean="0"/>
              <a:t>RAID</a:t>
            </a:r>
          </a:p>
        </p:txBody>
      </p:sp>
      <p:sp>
        <p:nvSpPr>
          <p:cNvPr id="4" name="Date Placeholder 3"/>
          <p:cNvSpPr>
            <a:spLocks noGrp="1"/>
          </p:cNvSpPr>
          <p:nvPr>
            <p:ph type="dt" sz="half" idx="10"/>
          </p:nvPr>
        </p:nvSpPr>
        <p:spPr/>
        <p:txBody>
          <a:bodyPr/>
          <a:lstStyle/>
          <a:p>
            <a:pPr>
              <a:defRPr/>
            </a:pPr>
            <a:r>
              <a:rPr lang="en-US" smtClean="0"/>
              <a:t>2012/2013 - DT228/4</a:t>
            </a:r>
            <a:endParaRPr lang="en-IE" dirty="0"/>
          </a:p>
        </p:txBody>
      </p:sp>
      <p:sp>
        <p:nvSpPr>
          <p:cNvPr id="5" name="Slide Number Placeholder 4"/>
          <p:cNvSpPr>
            <a:spLocks noGrp="1"/>
          </p:cNvSpPr>
          <p:nvPr>
            <p:ph type="sldNum" sz="quarter" idx="12"/>
          </p:nvPr>
        </p:nvSpPr>
        <p:spPr/>
        <p:txBody>
          <a:bodyPr/>
          <a:lstStyle/>
          <a:p>
            <a:pPr algn="ctr">
              <a:defRPr/>
            </a:pPr>
            <a:fld id="{255B0E39-F8AA-4982-923D-157BFA96FD10}" type="slidenum">
              <a:rPr lang="en-IE" sz="2000" b="1" smtClean="0"/>
              <a:pPr algn="ctr">
                <a:defRPr/>
              </a:pPr>
              <a:t>10</a:t>
            </a:fld>
            <a:endParaRPr lang="en-IE" sz="2000" b="1"/>
          </a:p>
        </p:txBody>
      </p:sp>
      <p:sp>
        <p:nvSpPr>
          <p:cNvPr id="6" name="Can 5"/>
          <p:cNvSpPr/>
          <p:nvPr/>
        </p:nvSpPr>
        <p:spPr bwMode="auto">
          <a:xfrm>
            <a:off x="5148064" y="1795782"/>
            <a:ext cx="1080120" cy="913138"/>
          </a:xfrm>
          <a:prstGeom prst="ca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IE" sz="2000" b="1" i="0" u="none" strike="noStrike" cap="none" normalizeH="0" baseline="0" dirty="0" smtClean="0">
                <a:ln>
                  <a:noFill/>
                </a:ln>
                <a:solidFill>
                  <a:schemeClr val="tx1"/>
                </a:solidFill>
                <a:effectLst/>
                <a:latin typeface="Arial" charset="0"/>
              </a:rPr>
              <a:t>A</a:t>
            </a:r>
          </a:p>
          <a:p>
            <a:pPr marL="0" marR="0" indent="0" algn="ctr" defTabSz="914400" rtl="0" eaLnBrk="0" fontAlgn="base" latinLnBrk="0" hangingPunct="0">
              <a:lnSpc>
                <a:spcPct val="100000"/>
              </a:lnSpc>
              <a:spcBef>
                <a:spcPct val="0"/>
              </a:spcBef>
              <a:spcAft>
                <a:spcPct val="0"/>
              </a:spcAft>
              <a:buClrTx/>
              <a:buSzTx/>
              <a:buFontTx/>
              <a:buNone/>
              <a:tabLst/>
            </a:pPr>
            <a:r>
              <a:rPr lang="en-IE" sz="2000" b="1" dirty="0">
                <a:latin typeface="Arial" charset="0"/>
              </a:rPr>
              <a:t>S</a:t>
            </a:r>
            <a:endParaRPr kumimoji="0" lang="en-IE" sz="2000" b="1" i="0" u="none" strike="noStrike" cap="none" normalizeH="0" baseline="0" dirty="0" smtClean="0">
              <a:ln>
                <a:noFill/>
              </a:ln>
              <a:solidFill>
                <a:schemeClr val="tx1"/>
              </a:solidFill>
              <a:effectLst/>
              <a:latin typeface="Arial" charset="0"/>
            </a:endParaRPr>
          </a:p>
        </p:txBody>
      </p:sp>
      <p:sp>
        <p:nvSpPr>
          <p:cNvPr id="7" name="Can 6"/>
          <p:cNvSpPr/>
          <p:nvPr/>
        </p:nvSpPr>
        <p:spPr bwMode="auto">
          <a:xfrm>
            <a:off x="6372200" y="1795782"/>
            <a:ext cx="1080120" cy="913138"/>
          </a:xfrm>
          <a:prstGeom prst="ca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IE" sz="2000" b="1" i="0" u="none" strike="noStrike" cap="none" normalizeH="0" baseline="0" dirty="0" smtClean="0">
                <a:ln>
                  <a:noFill/>
                </a:ln>
                <a:solidFill>
                  <a:schemeClr val="tx1"/>
                </a:solidFill>
                <a:effectLst/>
                <a:latin typeface="Arial" charset="0"/>
              </a:rPr>
              <a:t>R</a:t>
            </a:r>
          </a:p>
          <a:p>
            <a:pPr marL="0" marR="0" indent="0" algn="ctr" defTabSz="914400" rtl="0" eaLnBrk="0" fontAlgn="base" latinLnBrk="0" hangingPunct="0">
              <a:lnSpc>
                <a:spcPct val="100000"/>
              </a:lnSpc>
              <a:spcBef>
                <a:spcPct val="0"/>
              </a:spcBef>
              <a:spcAft>
                <a:spcPct val="0"/>
              </a:spcAft>
              <a:buClrTx/>
              <a:buSzTx/>
              <a:buFontTx/>
              <a:buNone/>
              <a:tabLst/>
            </a:pPr>
            <a:r>
              <a:rPr lang="en-IE" sz="2000" b="1" dirty="0">
                <a:latin typeface="Arial" charset="0"/>
              </a:rPr>
              <a:t>O</a:t>
            </a:r>
            <a:endParaRPr kumimoji="0" lang="en-IE" sz="2000" b="1" i="0" u="none" strike="noStrike" cap="none" normalizeH="0" baseline="0" dirty="0" smtClean="0">
              <a:ln>
                <a:noFill/>
              </a:ln>
              <a:solidFill>
                <a:schemeClr val="tx1"/>
              </a:solidFill>
              <a:effectLst/>
              <a:latin typeface="Arial" charset="0"/>
            </a:endParaRPr>
          </a:p>
        </p:txBody>
      </p:sp>
      <p:sp>
        <p:nvSpPr>
          <p:cNvPr id="8" name="Can 7"/>
          <p:cNvSpPr/>
          <p:nvPr/>
        </p:nvSpPr>
        <p:spPr bwMode="auto">
          <a:xfrm>
            <a:off x="7596336" y="1795782"/>
            <a:ext cx="1080120" cy="913138"/>
          </a:xfrm>
          <a:prstGeom prst="ca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IE" sz="2000" b="1" i="0" u="none" strike="noStrike" cap="none" normalizeH="0" baseline="0" dirty="0" smtClean="0">
                <a:ln>
                  <a:noFill/>
                </a:ln>
                <a:solidFill>
                  <a:schemeClr val="tx1"/>
                </a:solidFill>
                <a:effectLst/>
                <a:latin typeface="Arial" charset="0"/>
              </a:rPr>
              <a:t>K</a:t>
            </a:r>
          </a:p>
          <a:p>
            <a:pPr marL="0" marR="0" indent="0" algn="ctr" defTabSz="914400" rtl="0" eaLnBrk="0" fontAlgn="base" latinLnBrk="0" hangingPunct="0">
              <a:lnSpc>
                <a:spcPct val="100000"/>
              </a:lnSpc>
              <a:spcBef>
                <a:spcPct val="0"/>
              </a:spcBef>
              <a:spcAft>
                <a:spcPct val="0"/>
              </a:spcAft>
              <a:buClrTx/>
              <a:buSzTx/>
              <a:buFontTx/>
              <a:buNone/>
              <a:tabLst/>
            </a:pPr>
            <a:r>
              <a:rPr lang="en-IE" sz="2000" b="1" dirty="0">
                <a:latin typeface="Arial" charset="0"/>
              </a:rPr>
              <a:t>K</a:t>
            </a:r>
            <a:endParaRPr kumimoji="0" lang="en-IE" sz="2000" b="1" i="0" u="none" strike="noStrike" cap="none" normalizeH="0" baseline="0" dirty="0" smtClean="0">
              <a:ln>
                <a:noFill/>
              </a:ln>
              <a:solidFill>
                <a:schemeClr val="tx1"/>
              </a:solidFill>
              <a:effectLst/>
              <a:latin typeface="Arial" charset="0"/>
            </a:endParaRPr>
          </a:p>
        </p:txBody>
      </p:sp>
      <p:sp>
        <p:nvSpPr>
          <p:cNvPr id="9" name="Rectangle 8"/>
          <p:cNvSpPr/>
          <p:nvPr/>
        </p:nvSpPr>
        <p:spPr bwMode="auto">
          <a:xfrm>
            <a:off x="3491880" y="1494076"/>
            <a:ext cx="5472608" cy="1286852"/>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E" sz="1800" b="0" i="0" u="none" strike="noStrike" cap="none" normalizeH="0" baseline="0" smtClean="0">
              <a:ln>
                <a:noFill/>
              </a:ln>
              <a:solidFill>
                <a:schemeClr val="tx1"/>
              </a:solidFill>
              <a:effectLst/>
              <a:latin typeface="Arial" charset="0"/>
            </a:endParaRPr>
          </a:p>
        </p:txBody>
      </p:sp>
      <p:sp>
        <p:nvSpPr>
          <p:cNvPr id="10" name="TextBox 9"/>
          <p:cNvSpPr txBox="1"/>
          <p:nvPr/>
        </p:nvSpPr>
        <p:spPr>
          <a:xfrm>
            <a:off x="5148064" y="1268760"/>
            <a:ext cx="2808312" cy="4001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E" sz="2000" b="1" dirty="0" smtClean="0"/>
              <a:t>RAID 0</a:t>
            </a:r>
          </a:p>
        </p:txBody>
      </p:sp>
      <p:sp>
        <p:nvSpPr>
          <p:cNvPr id="11" name="Can 10"/>
          <p:cNvSpPr/>
          <p:nvPr/>
        </p:nvSpPr>
        <p:spPr bwMode="auto">
          <a:xfrm>
            <a:off x="3851920" y="1782108"/>
            <a:ext cx="1080120" cy="926812"/>
          </a:xfrm>
          <a:prstGeom prst="ca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IE" sz="2000" b="1" i="0" u="none" strike="noStrike" cap="none" normalizeH="0" baseline="0" dirty="0" smtClean="0">
                <a:ln>
                  <a:noFill/>
                </a:ln>
                <a:solidFill>
                  <a:schemeClr val="tx1"/>
                </a:solidFill>
                <a:effectLst/>
                <a:latin typeface="Arial" charset="0"/>
              </a:rPr>
              <a:t>M</a:t>
            </a:r>
          </a:p>
          <a:p>
            <a:pPr marL="0" marR="0" indent="0" algn="ctr" defTabSz="914400" rtl="0" eaLnBrk="0" fontAlgn="base" latinLnBrk="0" hangingPunct="0">
              <a:lnSpc>
                <a:spcPct val="100000"/>
              </a:lnSpc>
              <a:spcBef>
                <a:spcPct val="0"/>
              </a:spcBef>
              <a:spcAft>
                <a:spcPct val="0"/>
              </a:spcAft>
              <a:buClrTx/>
              <a:buSzTx/>
              <a:buFontTx/>
              <a:buNone/>
              <a:tabLst/>
            </a:pPr>
            <a:r>
              <a:rPr lang="en-IE" sz="2000" b="1" dirty="0">
                <a:latin typeface="Arial" charset="0"/>
              </a:rPr>
              <a:t>I</a:t>
            </a:r>
            <a:endParaRPr kumimoji="0" lang="en-IE" sz="2000" b="1" i="0" u="none" strike="noStrike" cap="none" normalizeH="0" baseline="0" dirty="0" smtClean="0">
              <a:ln>
                <a:noFill/>
              </a:ln>
              <a:solidFill>
                <a:schemeClr val="tx1"/>
              </a:solidFill>
              <a:effectLst/>
              <a:latin typeface="Arial" charset="0"/>
            </a:endParaRPr>
          </a:p>
        </p:txBody>
      </p:sp>
      <p:sp>
        <p:nvSpPr>
          <p:cNvPr id="12" name="Rectangle 11"/>
          <p:cNvSpPr/>
          <p:nvPr/>
        </p:nvSpPr>
        <p:spPr bwMode="auto">
          <a:xfrm>
            <a:off x="3689688" y="2060848"/>
            <a:ext cx="5130783" cy="288031"/>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E" sz="1800" b="0" i="0" u="none" strike="noStrike" cap="none" normalizeH="0" baseline="0" smtClean="0">
              <a:ln>
                <a:noFill/>
              </a:ln>
              <a:solidFill>
                <a:schemeClr val="tx1"/>
              </a:solidFill>
              <a:effectLst/>
              <a:latin typeface="Arial" charset="0"/>
            </a:endParaRPr>
          </a:p>
        </p:txBody>
      </p:sp>
      <p:cxnSp>
        <p:nvCxnSpPr>
          <p:cNvPr id="14" name="Straight Arrow Connector 13"/>
          <p:cNvCxnSpPr>
            <a:stCxn id="12" idx="1"/>
          </p:cNvCxnSpPr>
          <p:nvPr/>
        </p:nvCxnSpPr>
        <p:spPr bwMode="auto">
          <a:xfrm flipH="1" flipV="1">
            <a:off x="2771800" y="2204863"/>
            <a:ext cx="917888" cy="1"/>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sp>
        <p:nvSpPr>
          <p:cNvPr id="15" name="TextBox 14"/>
          <p:cNvSpPr txBox="1"/>
          <p:nvPr/>
        </p:nvSpPr>
        <p:spPr>
          <a:xfrm>
            <a:off x="1763688" y="2060848"/>
            <a:ext cx="100811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E" dirty="0" smtClean="0"/>
              <a:t>Stripe</a:t>
            </a:r>
            <a:endParaRPr lang="en-IE" dirty="0"/>
          </a:p>
        </p:txBody>
      </p:sp>
    </p:spTree>
    <p:extLst>
      <p:ext uri="{BB962C8B-B14F-4D97-AF65-F5344CB8AC3E}">
        <p14:creationId xmlns:p14="http://schemas.microsoft.com/office/powerpoint/2010/main" val="35592919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RAID 1 - Mirroring</a:t>
            </a:r>
            <a:endParaRPr lang="en-IE" dirty="0"/>
          </a:p>
        </p:txBody>
      </p:sp>
      <p:sp>
        <p:nvSpPr>
          <p:cNvPr id="3" name="Content Placeholder 2"/>
          <p:cNvSpPr>
            <a:spLocks noGrp="1"/>
          </p:cNvSpPr>
          <p:nvPr>
            <p:ph idx="1"/>
          </p:nvPr>
        </p:nvSpPr>
        <p:spPr>
          <a:xfrm>
            <a:off x="4283968" y="1484784"/>
            <a:ext cx="4402832" cy="4916016"/>
          </a:xfrm>
        </p:spPr>
        <p:txBody>
          <a:bodyPr/>
          <a:lstStyle/>
          <a:p>
            <a:r>
              <a:rPr lang="en-IE" sz="2400" dirty="0"/>
              <a:t>Each </a:t>
            </a:r>
            <a:r>
              <a:rPr lang="en-IE" sz="2400" dirty="0" smtClean="0"/>
              <a:t>data </a:t>
            </a:r>
            <a:r>
              <a:rPr lang="en-IE" sz="2400" dirty="0"/>
              <a:t>block has a copy on 1 or </a:t>
            </a:r>
            <a:r>
              <a:rPr lang="en-IE" sz="2400" dirty="0" smtClean="0"/>
              <a:t>N </a:t>
            </a:r>
            <a:r>
              <a:rPr lang="en-IE" sz="2400" dirty="0"/>
              <a:t>disks.</a:t>
            </a:r>
          </a:p>
          <a:p>
            <a:r>
              <a:rPr lang="en-IE" sz="2400" b="1" dirty="0" smtClean="0"/>
              <a:t>Storage </a:t>
            </a:r>
            <a:r>
              <a:rPr lang="en-IE" sz="2400" b="1" dirty="0"/>
              <a:t>Efficiency</a:t>
            </a:r>
            <a:r>
              <a:rPr lang="en-IE" sz="2400" dirty="0"/>
              <a:t>: Only 1/N storage space is used. (In case of a mirrored pair, 50% wasted)</a:t>
            </a:r>
          </a:p>
          <a:p>
            <a:r>
              <a:rPr lang="en-IE" sz="2400" dirty="0" smtClean="0"/>
              <a:t>Complete </a:t>
            </a:r>
            <a:r>
              <a:rPr lang="en-IE" sz="2400" b="1" dirty="0"/>
              <a:t>Redundancy</a:t>
            </a:r>
            <a:endParaRPr lang="en-IE" sz="2400" dirty="0"/>
          </a:p>
          <a:p>
            <a:r>
              <a:rPr lang="en-IE" sz="2400" dirty="0" smtClean="0"/>
              <a:t>Fault tolerant</a:t>
            </a:r>
            <a:r>
              <a:rPr lang="en-IE" sz="2400" dirty="0"/>
              <a:t> </a:t>
            </a:r>
            <a:r>
              <a:rPr lang="en-IE" sz="2400" dirty="0" smtClean="0"/>
              <a:t>is very high.</a:t>
            </a:r>
            <a:endParaRPr lang="en-IE" sz="2400" dirty="0"/>
          </a:p>
          <a:p>
            <a:r>
              <a:rPr lang="en-IE" sz="2400" dirty="0" smtClean="0"/>
              <a:t>Spare </a:t>
            </a:r>
            <a:r>
              <a:rPr lang="en-IE" sz="2400" dirty="0"/>
              <a:t>disk </a:t>
            </a:r>
            <a:r>
              <a:rPr lang="en-IE" sz="2400" dirty="0" smtClean="0"/>
              <a:t>usually hot swappable</a:t>
            </a:r>
            <a:endParaRPr lang="en-IE" sz="2400" dirty="0"/>
          </a:p>
        </p:txBody>
      </p:sp>
      <p:sp>
        <p:nvSpPr>
          <p:cNvPr id="4" name="Date Placeholder 3"/>
          <p:cNvSpPr>
            <a:spLocks noGrp="1"/>
          </p:cNvSpPr>
          <p:nvPr>
            <p:ph type="dt" sz="half" idx="10"/>
          </p:nvPr>
        </p:nvSpPr>
        <p:spPr/>
        <p:txBody>
          <a:bodyPr/>
          <a:lstStyle/>
          <a:p>
            <a:pPr>
              <a:defRPr/>
            </a:pPr>
            <a:r>
              <a:rPr lang="en-US" smtClean="0"/>
              <a:t>2012/2013 - DT228/4</a:t>
            </a:r>
            <a:endParaRPr lang="en-IE" dirty="0"/>
          </a:p>
        </p:txBody>
      </p:sp>
      <p:sp>
        <p:nvSpPr>
          <p:cNvPr id="5" name="Slide Number Placeholder 4"/>
          <p:cNvSpPr>
            <a:spLocks noGrp="1"/>
          </p:cNvSpPr>
          <p:nvPr>
            <p:ph type="sldNum" sz="quarter" idx="12"/>
          </p:nvPr>
        </p:nvSpPr>
        <p:spPr/>
        <p:txBody>
          <a:bodyPr/>
          <a:lstStyle/>
          <a:p>
            <a:pPr>
              <a:defRPr/>
            </a:pPr>
            <a:fld id="{255B0E39-F8AA-4982-923D-157BFA96FD10}" type="slidenum">
              <a:rPr lang="en-IE" smtClean="0"/>
              <a:pPr>
                <a:defRPr/>
              </a:pPr>
              <a:t>11</a:t>
            </a:fld>
            <a:endParaRPr lang="en-IE"/>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680107"/>
            <a:ext cx="3459485" cy="3261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98809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RAID 1 - analysis</a:t>
            </a:r>
            <a:endParaRPr lang="en-IE" dirty="0"/>
          </a:p>
        </p:txBody>
      </p:sp>
      <p:sp>
        <p:nvSpPr>
          <p:cNvPr id="3" name="Content Placeholder 2"/>
          <p:cNvSpPr>
            <a:spLocks noGrp="1"/>
          </p:cNvSpPr>
          <p:nvPr>
            <p:ph idx="1"/>
          </p:nvPr>
        </p:nvSpPr>
        <p:spPr>
          <a:xfrm>
            <a:off x="457200" y="3068960"/>
            <a:ext cx="8229600" cy="2899792"/>
          </a:xfrm>
        </p:spPr>
        <p:txBody>
          <a:bodyPr/>
          <a:lstStyle/>
          <a:p>
            <a:r>
              <a:rPr lang="en-IE" sz="2400" b="1" dirty="0" smtClean="0"/>
              <a:t>High </a:t>
            </a:r>
            <a:r>
              <a:rPr lang="en-IE" sz="2400" b="1" dirty="0"/>
              <a:t>Costs</a:t>
            </a:r>
            <a:r>
              <a:rPr lang="en-IE" sz="2400" dirty="0"/>
              <a:t>. High Availability.</a:t>
            </a:r>
          </a:p>
          <a:p>
            <a:r>
              <a:rPr lang="en-IE" sz="2400" b="1" dirty="0" smtClean="0"/>
              <a:t>Performance</a:t>
            </a:r>
            <a:endParaRPr lang="en-IE" sz="2400" dirty="0"/>
          </a:p>
          <a:p>
            <a:pPr lvl="1"/>
            <a:r>
              <a:rPr lang="en-IE" dirty="0" smtClean="0"/>
              <a:t>Writing</a:t>
            </a:r>
            <a:r>
              <a:rPr lang="en-IE" dirty="0"/>
              <a:t>: slower </a:t>
            </a:r>
            <a:r>
              <a:rPr lang="en-IE" dirty="0" smtClean="0"/>
              <a:t>than average </a:t>
            </a:r>
            <a:r>
              <a:rPr lang="en-IE" dirty="0"/>
              <a:t>to the same mirror couple (wait the slower one). </a:t>
            </a:r>
          </a:p>
          <a:p>
            <a:pPr lvl="1"/>
            <a:r>
              <a:rPr lang="en-IE" dirty="0" smtClean="0"/>
              <a:t>Reading</a:t>
            </a:r>
            <a:r>
              <a:rPr lang="en-IE" dirty="0"/>
              <a:t>: improved, (read the fastest disk). Response time decreases by 33</a:t>
            </a:r>
            <a:r>
              <a:rPr lang="en-IE" dirty="0" smtClean="0"/>
              <a:t>%</a:t>
            </a:r>
          </a:p>
          <a:p>
            <a:pPr lvl="1"/>
            <a:r>
              <a:rPr lang="en-IE" dirty="0" smtClean="0"/>
              <a:t>Multiple read, but no multiple write</a:t>
            </a:r>
          </a:p>
          <a:p>
            <a:pPr lvl="1"/>
            <a:r>
              <a:rPr lang="en-IE" dirty="0" smtClean="0"/>
              <a:t>It is not a substitute for backup!!</a:t>
            </a:r>
            <a:endParaRPr lang="en-IE" dirty="0"/>
          </a:p>
          <a:p>
            <a:endParaRPr lang="en-IE" sz="2400" dirty="0"/>
          </a:p>
        </p:txBody>
      </p:sp>
      <p:sp>
        <p:nvSpPr>
          <p:cNvPr id="4" name="Date Placeholder 3"/>
          <p:cNvSpPr>
            <a:spLocks noGrp="1"/>
          </p:cNvSpPr>
          <p:nvPr>
            <p:ph type="dt" sz="half" idx="10"/>
          </p:nvPr>
        </p:nvSpPr>
        <p:spPr/>
        <p:txBody>
          <a:bodyPr/>
          <a:lstStyle/>
          <a:p>
            <a:pPr>
              <a:defRPr/>
            </a:pPr>
            <a:r>
              <a:rPr lang="en-US" smtClean="0"/>
              <a:t>2012/2013 - DT228/4</a:t>
            </a:r>
            <a:endParaRPr lang="en-IE" dirty="0"/>
          </a:p>
        </p:txBody>
      </p:sp>
      <p:sp>
        <p:nvSpPr>
          <p:cNvPr id="5" name="Slide Number Placeholder 4"/>
          <p:cNvSpPr>
            <a:spLocks noGrp="1"/>
          </p:cNvSpPr>
          <p:nvPr>
            <p:ph type="sldNum" sz="quarter" idx="12"/>
          </p:nvPr>
        </p:nvSpPr>
        <p:spPr/>
        <p:txBody>
          <a:bodyPr/>
          <a:lstStyle/>
          <a:p>
            <a:pPr>
              <a:defRPr/>
            </a:pPr>
            <a:fld id="{255B0E39-F8AA-4982-923D-157BFA96FD10}" type="slidenum">
              <a:rPr lang="en-IE" smtClean="0"/>
              <a:pPr>
                <a:defRPr/>
              </a:pPr>
              <a:t>12</a:t>
            </a:fld>
            <a:endParaRPr lang="en-IE"/>
          </a:p>
        </p:txBody>
      </p:sp>
      <p:sp>
        <p:nvSpPr>
          <p:cNvPr id="8" name="Can 7"/>
          <p:cNvSpPr/>
          <p:nvPr/>
        </p:nvSpPr>
        <p:spPr bwMode="auto">
          <a:xfrm>
            <a:off x="4860032" y="1914537"/>
            <a:ext cx="1080120" cy="913138"/>
          </a:xfrm>
          <a:prstGeom prst="ca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E" sz="2000" b="1" dirty="0">
                <a:latin typeface="Arial" charset="0"/>
              </a:rPr>
              <a:t>O</a:t>
            </a:r>
            <a:endParaRPr kumimoji="0" lang="en-IE" sz="2000" b="1" i="0" u="none" strike="noStrike" cap="none" normalizeH="0" baseline="0" dirty="0" smtClean="0">
              <a:ln>
                <a:noFill/>
              </a:ln>
              <a:solidFill>
                <a:schemeClr val="tx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r>
              <a:rPr lang="en-IE" sz="2000" b="1" dirty="0">
                <a:latin typeface="Arial" charset="0"/>
              </a:rPr>
              <a:t>K</a:t>
            </a:r>
            <a:endParaRPr kumimoji="0" lang="en-IE" sz="2000" b="1" i="0" u="none" strike="noStrike" cap="none" normalizeH="0" baseline="0" dirty="0" smtClean="0">
              <a:ln>
                <a:noFill/>
              </a:ln>
              <a:solidFill>
                <a:schemeClr val="tx1"/>
              </a:solidFill>
              <a:effectLst/>
              <a:latin typeface="Arial" charset="0"/>
            </a:endParaRPr>
          </a:p>
        </p:txBody>
      </p:sp>
      <p:sp>
        <p:nvSpPr>
          <p:cNvPr id="9" name="Rectangle 8"/>
          <p:cNvSpPr/>
          <p:nvPr/>
        </p:nvSpPr>
        <p:spPr bwMode="auto">
          <a:xfrm>
            <a:off x="755576" y="1612831"/>
            <a:ext cx="5472608" cy="1430868"/>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E" sz="1800" b="0" i="0" u="none" strike="noStrike" cap="none" normalizeH="0" baseline="0" smtClean="0">
              <a:ln>
                <a:noFill/>
              </a:ln>
              <a:solidFill>
                <a:schemeClr val="tx1"/>
              </a:solidFill>
              <a:effectLst/>
              <a:latin typeface="Arial" charset="0"/>
            </a:endParaRPr>
          </a:p>
        </p:txBody>
      </p:sp>
      <p:sp>
        <p:nvSpPr>
          <p:cNvPr id="10" name="TextBox 9"/>
          <p:cNvSpPr txBox="1"/>
          <p:nvPr/>
        </p:nvSpPr>
        <p:spPr>
          <a:xfrm>
            <a:off x="2411760" y="1387515"/>
            <a:ext cx="2808312" cy="4001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E" sz="2000" b="1" dirty="0" smtClean="0"/>
              <a:t>RAID 1</a:t>
            </a:r>
          </a:p>
        </p:txBody>
      </p:sp>
      <p:sp>
        <p:nvSpPr>
          <p:cNvPr id="11" name="Can 10"/>
          <p:cNvSpPr/>
          <p:nvPr/>
        </p:nvSpPr>
        <p:spPr bwMode="auto">
          <a:xfrm>
            <a:off x="1115616" y="1900863"/>
            <a:ext cx="1080120" cy="926812"/>
          </a:xfrm>
          <a:prstGeom prst="ca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IE" sz="2000" b="1" dirty="0" smtClean="0">
                <a:latin typeface="Arial" charset="0"/>
              </a:rPr>
              <a:t>O</a:t>
            </a:r>
          </a:p>
          <a:p>
            <a:pPr marL="0" marR="0" indent="0" algn="ctr" defTabSz="914400" rtl="0" eaLnBrk="0" fontAlgn="base" latinLnBrk="0" hangingPunct="0">
              <a:lnSpc>
                <a:spcPct val="100000"/>
              </a:lnSpc>
              <a:spcBef>
                <a:spcPct val="0"/>
              </a:spcBef>
              <a:spcAft>
                <a:spcPct val="0"/>
              </a:spcAft>
              <a:buClrTx/>
              <a:buSzTx/>
              <a:buFontTx/>
              <a:buNone/>
              <a:tabLst/>
            </a:pPr>
            <a:r>
              <a:rPr kumimoji="0" lang="en-IE" sz="2000" b="1" i="0" u="none" strike="noStrike" cap="none" normalizeH="0" baseline="0" dirty="0">
                <a:ln>
                  <a:noFill/>
                </a:ln>
                <a:solidFill>
                  <a:schemeClr val="tx1"/>
                </a:solidFill>
                <a:effectLst/>
                <a:latin typeface="Arial" charset="0"/>
              </a:rPr>
              <a:t>K</a:t>
            </a:r>
            <a:endParaRPr kumimoji="0" lang="en-IE" sz="2000" b="1"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30239916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Exercises</a:t>
            </a:r>
            <a:endParaRPr lang="en-IE" dirty="0"/>
          </a:p>
        </p:txBody>
      </p:sp>
      <p:sp>
        <p:nvSpPr>
          <p:cNvPr id="3" name="Content Placeholder 2"/>
          <p:cNvSpPr>
            <a:spLocks noGrp="1"/>
          </p:cNvSpPr>
          <p:nvPr>
            <p:ph idx="1"/>
          </p:nvPr>
        </p:nvSpPr>
        <p:spPr/>
        <p:txBody>
          <a:bodyPr/>
          <a:lstStyle/>
          <a:p>
            <a:pPr marL="0" indent="0">
              <a:buNone/>
            </a:pPr>
            <a:r>
              <a:rPr lang="en-IE" sz="2400" dirty="0" smtClean="0"/>
              <a:t>1.</a:t>
            </a:r>
          </a:p>
          <a:p>
            <a:pPr lvl="1"/>
            <a:r>
              <a:rPr lang="en-IE" sz="1800" dirty="0" smtClean="0"/>
              <a:t>Suppose you have disks of size 20 GB</a:t>
            </a:r>
          </a:p>
          <a:p>
            <a:pPr lvl="1"/>
            <a:r>
              <a:rPr lang="en-IE" sz="1800" dirty="0" smtClean="0"/>
              <a:t>You have 50 GB of data</a:t>
            </a:r>
          </a:p>
          <a:p>
            <a:pPr lvl="1"/>
            <a:r>
              <a:rPr lang="en-IE" sz="1800" dirty="0" smtClean="0"/>
              <a:t>How many disk (at least) are needed for RAID 0?</a:t>
            </a:r>
          </a:p>
          <a:p>
            <a:pPr lvl="1"/>
            <a:r>
              <a:rPr lang="en-IE" sz="1800" dirty="0" smtClean="0"/>
              <a:t>How many disk (at least) for RAID 1?</a:t>
            </a:r>
          </a:p>
          <a:p>
            <a:pPr lvl="1"/>
            <a:r>
              <a:rPr lang="en-IE" sz="1800" dirty="0" smtClean="0"/>
              <a:t>If data are not critical, which system would you chose?</a:t>
            </a:r>
          </a:p>
          <a:p>
            <a:pPr marL="0" indent="0">
              <a:buNone/>
            </a:pPr>
            <a:r>
              <a:rPr lang="en-IE" sz="2400" dirty="0" smtClean="0"/>
              <a:t>2.</a:t>
            </a:r>
            <a:endParaRPr lang="en-IE" sz="2400" dirty="0"/>
          </a:p>
          <a:p>
            <a:pPr lvl="1"/>
            <a:r>
              <a:rPr lang="en-IE" sz="1800" dirty="0" smtClean="0"/>
              <a:t>If 1 mirrored disk fails, can you still keep on working?</a:t>
            </a:r>
          </a:p>
          <a:p>
            <a:pPr marL="0" indent="0">
              <a:buNone/>
            </a:pPr>
            <a:r>
              <a:rPr lang="en-IE" sz="2400" dirty="0" smtClean="0"/>
              <a:t>3.</a:t>
            </a:r>
          </a:p>
          <a:p>
            <a:pPr lvl="1"/>
            <a:r>
              <a:rPr lang="en-IE" sz="1800" dirty="0" smtClean="0"/>
              <a:t>In a RAID 1 implementation where there are 2 copies for each disk, can you keep working if two disks are broken at the same time?</a:t>
            </a:r>
          </a:p>
          <a:p>
            <a:pPr marL="0" indent="0">
              <a:buNone/>
            </a:pPr>
            <a:r>
              <a:rPr lang="en-IE" sz="2400" dirty="0" smtClean="0"/>
              <a:t>4.</a:t>
            </a:r>
          </a:p>
          <a:p>
            <a:pPr lvl="1" indent="-342900"/>
            <a:r>
              <a:rPr lang="en-IE" sz="1800" dirty="0" smtClean="0"/>
              <a:t>Why the size of the block can affect performance?</a:t>
            </a:r>
            <a:endParaRPr lang="en-IE" sz="1800" dirty="0"/>
          </a:p>
        </p:txBody>
      </p:sp>
      <p:sp>
        <p:nvSpPr>
          <p:cNvPr id="4" name="Date Placeholder 3"/>
          <p:cNvSpPr>
            <a:spLocks noGrp="1"/>
          </p:cNvSpPr>
          <p:nvPr>
            <p:ph type="dt" sz="half" idx="10"/>
          </p:nvPr>
        </p:nvSpPr>
        <p:spPr/>
        <p:txBody>
          <a:bodyPr/>
          <a:lstStyle/>
          <a:p>
            <a:pPr>
              <a:defRPr/>
            </a:pPr>
            <a:r>
              <a:rPr lang="en-US" smtClean="0"/>
              <a:t>2012/2013 - DT228/4</a:t>
            </a:r>
            <a:endParaRPr lang="en-IE" dirty="0"/>
          </a:p>
        </p:txBody>
      </p:sp>
      <p:sp>
        <p:nvSpPr>
          <p:cNvPr id="5" name="Slide Number Placeholder 4"/>
          <p:cNvSpPr>
            <a:spLocks noGrp="1"/>
          </p:cNvSpPr>
          <p:nvPr>
            <p:ph type="sldNum" sz="quarter" idx="12"/>
          </p:nvPr>
        </p:nvSpPr>
        <p:spPr/>
        <p:txBody>
          <a:bodyPr/>
          <a:lstStyle/>
          <a:p>
            <a:pPr>
              <a:defRPr/>
            </a:pPr>
            <a:fld id="{255B0E39-F8AA-4982-923D-157BFA96FD10}" type="slidenum">
              <a:rPr lang="en-IE" smtClean="0"/>
              <a:pPr>
                <a:defRPr/>
              </a:pPr>
              <a:t>13</a:t>
            </a:fld>
            <a:endParaRPr lang="en-IE"/>
          </a:p>
        </p:txBody>
      </p:sp>
    </p:spTree>
    <p:extLst>
      <p:ext uri="{BB962C8B-B14F-4D97-AF65-F5344CB8AC3E}">
        <p14:creationId xmlns:p14="http://schemas.microsoft.com/office/powerpoint/2010/main" val="9595215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Parity Bit</a:t>
            </a:r>
            <a:endParaRPr lang="en-IE" dirty="0"/>
          </a:p>
        </p:txBody>
      </p:sp>
      <p:sp>
        <p:nvSpPr>
          <p:cNvPr id="3" name="Content Placeholder 2"/>
          <p:cNvSpPr>
            <a:spLocks noGrp="1"/>
          </p:cNvSpPr>
          <p:nvPr>
            <p:ph idx="1"/>
          </p:nvPr>
        </p:nvSpPr>
        <p:spPr/>
        <p:txBody>
          <a:bodyPr/>
          <a:lstStyle/>
          <a:p>
            <a:r>
              <a:rPr lang="en-IE" dirty="0" smtClean="0"/>
              <a:t>The parity bit is an extra-bit added to a sequence of data used to check for data errors</a:t>
            </a:r>
          </a:p>
          <a:p>
            <a:r>
              <a:rPr lang="en-IE" dirty="0" smtClean="0"/>
              <a:t>Suppose your data are a sequence of 5 bits</a:t>
            </a:r>
          </a:p>
          <a:p>
            <a:endParaRPr lang="en-IE" dirty="0" smtClean="0"/>
          </a:p>
          <a:p>
            <a:endParaRPr lang="en-IE" dirty="0"/>
          </a:p>
          <a:p>
            <a:pPr marL="0" indent="0">
              <a:buNone/>
            </a:pPr>
            <a:endParaRPr lang="en-IE" sz="2000" dirty="0"/>
          </a:p>
          <a:p>
            <a:r>
              <a:rPr lang="en-IE" dirty="0" smtClean="0"/>
              <a:t>The parity bit has a value so that your data + the parity bit has an </a:t>
            </a:r>
            <a:r>
              <a:rPr lang="en-IE" b="1" u="sng" dirty="0" smtClean="0"/>
              <a:t>even</a:t>
            </a:r>
            <a:r>
              <a:rPr lang="en-IE" dirty="0" smtClean="0"/>
              <a:t> number of ones</a:t>
            </a:r>
          </a:p>
          <a:p>
            <a:endParaRPr lang="en-IE" dirty="0"/>
          </a:p>
        </p:txBody>
      </p:sp>
      <p:sp>
        <p:nvSpPr>
          <p:cNvPr id="4" name="Date Placeholder 3"/>
          <p:cNvSpPr>
            <a:spLocks noGrp="1"/>
          </p:cNvSpPr>
          <p:nvPr>
            <p:ph type="dt" sz="half" idx="10"/>
          </p:nvPr>
        </p:nvSpPr>
        <p:spPr/>
        <p:txBody>
          <a:bodyPr/>
          <a:lstStyle/>
          <a:p>
            <a:pPr>
              <a:defRPr/>
            </a:pPr>
            <a:r>
              <a:rPr lang="en-US" smtClean="0"/>
              <a:t>2012/2013 - DT228/4</a:t>
            </a:r>
            <a:endParaRPr lang="en-IE" dirty="0"/>
          </a:p>
        </p:txBody>
      </p:sp>
      <p:sp>
        <p:nvSpPr>
          <p:cNvPr id="5" name="Slide Number Placeholder 4"/>
          <p:cNvSpPr>
            <a:spLocks noGrp="1"/>
          </p:cNvSpPr>
          <p:nvPr>
            <p:ph type="sldNum" sz="quarter" idx="12"/>
          </p:nvPr>
        </p:nvSpPr>
        <p:spPr/>
        <p:txBody>
          <a:bodyPr/>
          <a:lstStyle/>
          <a:p>
            <a:pPr>
              <a:defRPr/>
            </a:pPr>
            <a:fld id="{255B0E39-F8AA-4982-923D-157BFA96FD10}" type="slidenum">
              <a:rPr lang="en-IE" smtClean="0"/>
              <a:pPr>
                <a:defRPr/>
              </a:pPr>
              <a:t>14</a:t>
            </a:fld>
            <a:endParaRPr lang="en-IE"/>
          </a:p>
        </p:txBody>
      </p:sp>
      <p:graphicFrame>
        <p:nvGraphicFramePr>
          <p:cNvPr id="6" name="Table 5"/>
          <p:cNvGraphicFramePr>
            <a:graphicFrameLocks noGrp="1"/>
          </p:cNvGraphicFramePr>
          <p:nvPr>
            <p:extLst/>
          </p:nvPr>
        </p:nvGraphicFramePr>
        <p:xfrm>
          <a:off x="971600" y="3284984"/>
          <a:ext cx="6096000" cy="741680"/>
        </p:xfrm>
        <a:graphic>
          <a:graphicData uri="http://schemas.openxmlformats.org/drawingml/2006/table">
            <a:tbl>
              <a:tblPr firstRow="1" bandRow="1">
                <a:tableStyleId>{5940675A-B579-460E-94D1-54222C63F5DA}</a:tableStyleId>
              </a:tblPr>
              <a:tblGrid>
                <a:gridCol w="1016000"/>
                <a:gridCol w="1016000"/>
                <a:gridCol w="1016000"/>
                <a:gridCol w="1016000"/>
                <a:gridCol w="1016000"/>
                <a:gridCol w="1016000"/>
              </a:tblGrid>
              <a:tr h="370840">
                <a:tc>
                  <a:txBody>
                    <a:bodyPr/>
                    <a:lstStyle/>
                    <a:p>
                      <a:pPr algn="ctr"/>
                      <a:r>
                        <a:rPr lang="en-IE" dirty="0" smtClean="0"/>
                        <a:t>Bit 1 </a:t>
                      </a:r>
                      <a:endParaRPr lang="en-IE" dirty="0"/>
                    </a:p>
                  </a:txBody>
                  <a:tcPr/>
                </a:tc>
                <a:tc>
                  <a:txBody>
                    <a:bodyPr/>
                    <a:lstStyle/>
                    <a:p>
                      <a:pPr algn="ctr"/>
                      <a:r>
                        <a:rPr lang="en-IE" dirty="0" smtClean="0"/>
                        <a:t>Bit</a:t>
                      </a:r>
                      <a:r>
                        <a:rPr lang="en-IE" baseline="0" dirty="0" smtClean="0"/>
                        <a:t> 2</a:t>
                      </a:r>
                      <a:endParaRPr lang="en-IE" dirty="0"/>
                    </a:p>
                  </a:txBody>
                  <a:tcPr/>
                </a:tc>
                <a:tc>
                  <a:txBody>
                    <a:bodyPr/>
                    <a:lstStyle/>
                    <a:p>
                      <a:pPr algn="ctr"/>
                      <a:r>
                        <a:rPr lang="en-IE" dirty="0" smtClean="0"/>
                        <a:t>Bit</a:t>
                      </a:r>
                      <a:r>
                        <a:rPr lang="en-IE" baseline="0" dirty="0" smtClean="0"/>
                        <a:t> 3</a:t>
                      </a:r>
                      <a:endParaRPr lang="en-IE" dirty="0"/>
                    </a:p>
                  </a:txBody>
                  <a:tcPr/>
                </a:tc>
                <a:tc>
                  <a:txBody>
                    <a:bodyPr/>
                    <a:lstStyle/>
                    <a:p>
                      <a:pPr algn="ctr"/>
                      <a:r>
                        <a:rPr lang="en-IE" dirty="0" smtClean="0"/>
                        <a:t>Bit</a:t>
                      </a:r>
                      <a:r>
                        <a:rPr lang="en-IE" baseline="0" dirty="0" smtClean="0"/>
                        <a:t> 4</a:t>
                      </a:r>
                      <a:endParaRPr lang="en-IE" dirty="0"/>
                    </a:p>
                  </a:txBody>
                  <a:tcPr/>
                </a:tc>
                <a:tc>
                  <a:txBody>
                    <a:bodyPr/>
                    <a:lstStyle/>
                    <a:p>
                      <a:pPr algn="ctr"/>
                      <a:r>
                        <a:rPr lang="en-IE" dirty="0" smtClean="0"/>
                        <a:t>Bit</a:t>
                      </a:r>
                      <a:r>
                        <a:rPr lang="en-IE" baseline="0" dirty="0" smtClean="0"/>
                        <a:t> 5</a:t>
                      </a:r>
                      <a:endParaRPr lang="en-IE" dirty="0"/>
                    </a:p>
                  </a:txBody>
                  <a:tcPr/>
                </a:tc>
                <a:tc>
                  <a:txBody>
                    <a:bodyPr/>
                    <a:lstStyle/>
                    <a:p>
                      <a:pPr algn="ctr"/>
                      <a:r>
                        <a:rPr lang="en-IE" dirty="0" smtClean="0"/>
                        <a:t>Parity</a:t>
                      </a:r>
                      <a:endParaRPr lang="en-IE" dirty="0"/>
                    </a:p>
                  </a:txBody>
                  <a:tcPr/>
                </a:tc>
              </a:tr>
              <a:tr h="370840">
                <a:tc>
                  <a:txBody>
                    <a:bodyPr/>
                    <a:lstStyle/>
                    <a:p>
                      <a:pPr algn="ctr"/>
                      <a:r>
                        <a:rPr lang="en-IE" dirty="0" smtClean="0"/>
                        <a:t>0</a:t>
                      </a:r>
                      <a:endParaRPr lang="en-IE" b="1" dirty="0"/>
                    </a:p>
                  </a:txBody>
                  <a:tcPr/>
                </a:tc>
                <a:tc>
                  <a:txBody>
                    <a:bodyPr/>
                    <a:lstStyle/>
                    <a:p>
                      <a:pPr algn="ctr"/>
                      <a:r>
                        <a:rPr lang="en-IE" dirty="0" smtClean="0"/>
                        <a:t>1</a:t>
                      </a:r>
                      <a:endParaRPr lang="en-IE" b="1" dirty="0"/>
                    </a:p>
                  </a:txBody>
                  <a:tcPr/>
                </a:tc>
                <a:tc>
                  <a:txBody>
                    <a:bodyPr/>
                    <a:lstStyle/>
                    <a:p>
                      <a:pPr algn="ctr"/>
                      <a:r>
                        <a:rPr lang="en-IE" dirty="0" smtClean="0"/>
                        <a:t>1</a:t>
                      </a:r>
                      <a:endParaRPr lang="en-IE" b="1" dirty="0"/>
                    </a:p>
                  </a:txBody>
                  <a:tcPr/>
                </a:tc>
                <a:tc>
                  <a:txBody>
                    <a:bodyPr/>
                    <a:lstStyle/>
                    <a:p>
                      <a:pPr algn="ctr"/>
                      <a:r>
                        <a:rPr lang="en-IE" dirty="0" smtClean="0"/>
                        <a:t>0</a:t>
                      </a:r>
                      <a:endParaRPr lang="en-IE" b="1" dirty="0"/>
                    </a:p>
                  </a:txBody>
                  <a:tcPr/>
                </a:tc>
                <a:tc>
                  <a:txBody>
                    <a:bodyPr/>
                    <a:lstStyle/>
                    <a:p>
                      <a:pPr algn="ctr"/>
                      <a:r>
                        <a:rPr lang="en-IE" dirty="0" smtClean="0"/>
                        <a:t>1</a:t>
                      </a:r>
                      <a:endParaRPr lang="en-IE" b="1" dirty="0"/>
                    </a:p>
                  </a:txBody>
                  <a:tcPr/>
                </a:tc>
                <a:tc>
                  <a:txBody>
                    <a:bodyPr/>
                    <a:lstStyle/>
                    <a:p>
                      <a:pPr algn="ctr"/>
                      <a:r>
                        <a:rPr lang="en-IE" dirty="0" smtClean="0"/>
                        <a:t>??</a:t>
                      </a:r>
                      <a:endParaRPr lang="en-IE" b="1" dirty="0"/>
                    </a:p>
                  </a:txBody>
                  <a:tcPr/>
                </a:tc>
              </a:tr>
            </a:tbl>
          </a:graphicData>
        </a:graphic>
      </p:graphicFrame>
      <p:graphicFrame>
        <p:nvGraphicFramePr>
          <p:cNvPr id="7" name="Table 6"/>
          <p:cNvGraphicFramePr>
            <a:graphicFrameLocks noGrp="1"/>
          </p:cNvGraphicFramePr>
          <p:nvPr>
            <p:extLst/>
          </p:nvPr>
        </p:nvGraphicFramePr>
        <p:xfrm>
          <a:off x="996280" y="5567640"/>
          <a:ext cx="6096000" cy="741680"/>
        </p:xfrm>
        <a:graphic>
          <a:graphicData uri="http://schemas.openxmlformats.org/drawingml/2006/table">
            <a:tbl>
              <a:tblPr firstRow="1" bandRow="1">
                <a:tableStyleId>{5940675A-B579-460E-94D1-54222C63F5DA}</a:tableStyleId>
              </a:tblPr>
              <a:tblGrid>
                <a:gridCol w="1016000"/>
                <a:gridCol w="1016000"/>
                <a:gridCol w="1016000"/>
                <a:gridCol w="1016000"/>
                <a:gridCol w="1016000"/>
                <a:gridCol w="1016000"/>
              </a:tblGrid>
              <a:tr h="370840">
                <a:tc>
                  <a:txBody>
                    <a:bodyPr/>
                    <a:lstStyle/>
                    <a:p>
                      <a:pPr algn="ctr"/>
                      <a:r>
                        <a:rPr lang="en-IE" dirty="0" smtClean="0"/>
                        <a:t>Bit 1 </a:t>
                      </a:r>
                      <a:endParaRPr lang="en-IE" dirty="0"/>
                    </a:p>
                  </a:txBody>
                  <a:tcPr/>
                </a:tc>
                <a:tc>
                  <a:txBody>
                    <a:bodyPr/>
                    <a:lstStyle/>
                    <a:p>
                      <a:pPr algn="ctr"/>
                      <a:r>
                        <a:rPr lang="en-IE" dirty="0" smtClean="0"/>
                        <a:t>Bit</a:t>
                      </a:r>
                      <a:r>
                        <a:rPr lang="en-IE" baseline="0" dirty="0" smtClean="0"/>
                        <a:t> 2</a:t>
                      </a:r>
                      <a:endParaRPr lang="en-IE" dirty="0"/>
                    </a:p>
                  </a:txBody>
                  <a:tcPr/>
                </a:tc>
                <a:tc>
                  <a:txBody>
                    <a:bodyPr/>
                    <a:lstStyle/>
                    <a:p>
                      <a:pPr algn="ctr"/>
                      <a:r>
                        <a:rPr lang="en-IE" dirty="0" smtClean="0"/>
                        <a:t>Bit</a:t>
                      </a:r>
                      <a:r>
                        <a:rPr lang="en-IE" baseline="0" dirty="0" smtClean="0"/>
                        <a:t> 3</a:t>
                      </a:r>
                      <a:endParaRPr lang="en-IE" dirty="0"/>
                    </a:p>
                  </a:txBody>
                  <a:tcPr/>
                </a:tc>
                <a:tc>
                  <a:txBody>
                    <a:bodyPr/>
                    <a:lstStyle/>
                    <a:p>
                      <a:pPr algn="ctr"/>
                      <a:r>
                        <a:rPr lang="en-IE" dirty="0" smtClean="0"/>
                        <a:t>Bit</a:t>
                      </a:r>
                      <a:r>
                        <a:rPr lang="en-IE" baseline="0" dirty="0" smtClean="0"/>
                        <a:t> 4</a:t>
                      </a:r>
                      <a:endParaRPr lang="en-IE" dirty="0"/>
                    </a:p>
                  </a:txBody>
                  <a:tcPr/>
                </a:tc>
                <a:tc>
                  <a:txBody>
                    <a:bodyPr/>
                    <a:lstStyle/>
                    <a:p>
                      <a:pPr algn="ctr"/>
                      <a:r>
                        <a:rPr lang="en-IE" dirty="0" smtClean="0"/>
                        <a:t>Bit</a:t>
                      </a:r>
                      <a:r>
                        <a:rPr lang="en-IE" baseline="0" dirty="0" smtClean="0"/>
                        <a:t> 5</a:t>
                      </a:r>
                      <a:endParaRPr lang="en-IE" dirty="0"/>
                    </a:p>
                  </a:txBody>
                  <a:tcPr/>
                </a:tc>
                <a:tc>
                  <a:txBody>
                    <a:bodyPr/>
                    <a:lstStyle/>
                    <a:p>
                      <a:pPr algn="ctr"/>
                      <a:r>
                        <a:rPr lang="en-IE" dirty="0" smtClean="0"/>
                        <a:t>Parity</a:t>
                      </a:r>
                      <a:endParaRPr lang="en-IE" dirty="0"/>
                    </a:p>
                  </a:txBody>
                  <a:tcPr/>
                </a:tc>
              </a:tr>
              <a:tr h="370840">
                <a:tc>
                  <a:txBody>
                    <a:bodyPr/>
                    <a:lstStyle/>
                    <a:p>
                      <a:pPr algn="ctr"/>
                      <a:r>
                        <a:rPr lang="en-IE" dirty="0" smtClean="0"/>
                        <a:t>0</a:t>
                      </a:r>
                      <a:endParaRPr lang="en-IE" b="1" dirty="0"/>
                    </a:p>
                  </a:txBody>
                  <a:tcPr/>
                </a:tc>
                <a:tc>
                  <a:txBody>
                    <a:bodyPr/>
                    <a:lstStyle/>
                    <a:p>
                      <a:pPr algn="ctr"/>
                      <a:r>
                        <a:rPr lang="en-IE" dirty="0" smtClean="0"/>
                        <a:t>1</a:t>
                      </a:r>
                      <a:endParaRPr lang="en-IE" b="1" dirty="0"/>
                    </a:p>
                  </a:txBody>
                  <a:tcPr/>
                </a:tc>
                <a:tc>
                  <a:txBody>
                    <a:bodyPr/>
                    <a:lstStyle/>
                    <a:p>
                      <a:pPr algn="ctr"/>
                      <a:r>
                        <a:rPr lang="en-IE" dirty="0" smtClean="0"/>
                        <a:t>1</a:t>
                      </a:r>
                      <a:endParaRPr lang="en-IE" b="1" dirty="0"/>
                    </a:p>
                  </a:txBody>
                  <a:tcPr/>
                </a:tc>
                <a:tc>
                  <a:txBody>
                    <a:bodyPr/>
                    <a:lstStyle/>
                    <a:p>
                      <a:pPr algn="ctr"/>
                      <a:r>
                        <a:rPr lang="en-IE" dirty="0" smtClean="0"/>
                        <a:t>0</a:t>
                      </a:r>
                      <a:endParaRPr lang="en-IE" b="1" dirty="0"/>
                    </a:p>
                  </a:txBody>
                  <a:tcPr/>
                </a:tc>
                <a:tc>
                  <a:txBody>
                    <a:bodyPr/>
                    <a:lstStyle/>
                    <a:p>
                      <a:pPr algn="ctr"/>
                      <a:r>
                        <a:rPr lang="en-IE" dirty="0" smtClean="0"/>
                        <a:t>1</a:t>
                      </a:r>
                      <a:endParaRPr lang="en-IE" b="1" dirty="0"/>
                    </a:p>
                  </a:txBody>
                  <a:tcPr/>
                </a:tc>
                <a:tc>
                  <a:txBody>
                    <a:bodyPr/>
                    <a:lstStyle/>
                    <a:p>
                      <a:pPr algn="ctr"/>
                      <a:r>
                        <a:rPr lang="en-IE" dirty="0" smtClean="0"/>
                        <a:t>1</a:t>
                      </a:r>
                      <a:endParaRPr lang="en-IE" b="1" dirty="0"/>
                    </a:p>
                  </a:txBody>
                  <a:tcPr/>
                </a:tc>
              </a:tr>
            </a:tbl>
          </a:graphicData>
        </a:graphic>
      </p:graphicFrame>
    </p:spTree>
    <p:extLst>
      <p:ext uri="{BB962C8B-B14F-4D97-AF65-F5344CB8AC3E}">
        <p14:creationId xmlns:p14="http://schemas.microsoft.com/office/powerpoint/2010/main" val="22546340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Parity Bit – why it is used?</a:t>
            </a:r>
            <a:endParaRPr lang="en-IE" dirty="0"/>
          </a:p>
        </p:txBody>
      </p:sp>
      <p:sp>
        <p:nvSpPr>
          <p:cNvPr id="3" name="Content Placeholder 2"/>
          <p:cNvSpPr>
            <a:spLocks noGrp="1"/>
          </p:cNvSpPr>
          <p:nvPr>
            <p:ph idx="1"/>
          </p:nvPr>
        </p:nvSpPr>
        <p:spPr>
          <a:xfrm>
            <a:off x="395536" y="1432520"/>
            <a:ext cx="8435280" cy="4876800"/>
          </a:xfrm>
        </p:spPr>
        <p:txBody>
          <a:bodyPr/>
          <a:lstStyle/>
          <a:p>
            <a:r>
              <a:rPr lang="en-IE" sz="2400" dirty="0" smtClean="0"/>
              <a:t>Detect errors in your data</a:t>
            </a:r>
          </a:p>
          <a:p>
            <a:r>
              <a:rPr lang="en-IE" sz="2400" dirty="0" smtClean="0"/>
              <a:t>It can only </a:t>
            </a:r>
            <a:r>
              <a:rPr lang="en-IE" sz="2400" u="sng" dirty="0" smtClean="0"/>
              <a:t>detect</a:t>
            </a:r>
            <a:r>
              <a:rPr lang="en-IE" sz="2400" dirty="0" smtClean="0"/>
              <a:t>, not correct data!</a:t>
            </a:r>
          </a:p>
          <a:p>
            <a:r>
              <a:rPr lang="en-IE" sz="2400" dirty="0" smtClean="0"/>
              <a:t>It can correct data only if the position of the error is known. </a:t>
            </a:r>
          </a:p>
          <a:p>
            <a:r>
              <a:rPr lang="en-IE" sz="2400" dirty="0" smtClean="0"/>
              <a:t>Example: Is the following data correct?</a:t>
            </a:r>
          </a:p>
          <a:p>
            <a:pPr marL="0" indent="0">
              <a:buNone/>
            </a:pPr>
            <a:r>
              <a:rPr lang="en-IE" sz="2400" dirty="0" smtClean="0"/>
              <a:t>		00110101 </a:t>
            </a:r>
            <a:r>
              <a:rPr lang="en-IE" sz="2400" b="1" dirty="0" smtClean="0"/>
              <a:t>1</a:t>
            </a:r>
          </a:p>
          <a:p>
            <a:r>
              <a:rPr lang="en-IE" sz="2400" dirty="0" smtClean="0"/>
              <a:t>What if there are two errors?</a:t>
            </a:r>
          </a:p>
          <a:p>
            <a:pPr lvl="1"/>
            <a:r>
              <a:rPr lang="en-IE" sz="2000" dirty="0" smtClean="0"/>
              <a:t>I need more parity bit to detect them.</a:t>
            </a:r>
          </a:p>
          <a:p>
            <a:pPr lvl="1"/>
            <a:r>
              <a:rPr lang="en-IE" sz="2000" dirty="0" smtClean="0"/>
              <a:t>For instance the hamming code add 3 parity bits every 4 bits data to detect and correct errors</a:t>
            </a:r>
            <a:endParaRPr lang="en-IE" sz="2400" dirty="0" smtClean="0"/>
          </a:p>
          <a:p>
            <a:r>
              <a:rPr lang="en-IE" sz="2400" dirty="0" smtClean="0"/>
              <a:t>Why are they used with RAID?</a:t>
            </a:r>
          </a:p>
          <a:p>
            <a:r>
              <a:rPr lang="en-IE" sz="2400" dirty="0" smtClean="0"/>
              <a:t>If we store parity bits on a disk, the parity bit can be used to reconstruct the disk in case of failure</a:t>
            </a:r>
          </a:p>
          <a:p>
            <a:endParaRPr lang="en-IE" sz="2400" dirty="0" smtClean="0"/>
          </a:p>
          <a:p>
            <a:endParaRPr lang="en-IE" sz="2400" b="1" dirty="0"/>
          </a:p>
          <a:p>
            <a:endParaRPr lang="en-IE" sz="2400" b="1" dirty="0" smtClean="0"/>
          </a:p>
          <a:p>
            <a:endParaRPr lang="en-IE" sz="2400" b="1" dirty="0" smtClean="0"/>
          </a:p>
          <a:p>
            <a:endParaRPr lang="en-IE" sz="2400" b="1" dirty="0"/>
          </a:p>
        </p:txBody>
      </p:sp>
      <p:sp>
        <p:nvSpPr>
          <p:cNvPr id="4" name="Date Placeholder 3"/>
          <p:cNvSpPr>
            <a:spLocks noGrp="1"/>
          </p:cNvSpPr>
          <p:nvPr>
            <p:ph type="dt" sz="half" idx="10"/>
          </p:nvPr>
        </p:nvSpPr>
        <p:spPr/>
        <p:txBody>
          <a:bodyPr/>
          <a:lstStyle/>
          <a:p>
            <a:pPr>
              <a:defRPr/>
            </a:pPr>
            <a:r>
              <a:rPr lang="en-US" smtClean="0"/>
              <a:t>2012/2013 - DT228/4</a:t>
            </a:r>
            <a:endParaRPr lang="en-IE" dirty="0"/>
          </a:p>
        </p:txBody>
      </p:sp>
      <p:sp>
        <p:nvSpPr>
          <p:cNvPr id="5" name="Slide Number Placeholder 4"/>
          <p:cNvSpPr>
            <a:spLocks noGrp="1"/>
          </p:cNvSpPr>
          <p:nvPr>
            <p:ph type="sldNum" sz="quarter" idx="12"/>
          </p:nvPr>
        </p:nvSpPr>
        <p:spPr/>
        <p:txBody>
          <a:bodyPr/>
          <a:lstStyle/>
          <a:p>
            <a:pPr>
              <a:defRPr/>
            </a:pPr>
            <a:fld id="{255B0E39-F8AA-4982-923D-157BFA96FD10}" type="slidenum">
              <a:rPr lang="en-IE" smtClean="0"/>
              <a:pPr>
                <a:defRPr/>
              </a:pPr>
              <a:t>15</a:t>
            </a:fld>
            <a:endParaRPr lang="en-IE"/>
          </a:p>
        </p:txBody>
      </p:sp>
    </p:spTree>
    <p:extLst>
      <p:ext uri="{BB962C8B-B14F-4D97-AF65-F5344CB8AC3E}">
        <p14:creationId xmlns:p14="http://schemas.microsoft.com/office/powerpoint/2010/main" val="17549870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RAID 3</a:t>
            </a:r>
            <a:endParaRPr lang="en-IE" dirty="0"/>
          </a:p>
        </p:txBody>
      </p:sp>
      <p:sp>
        <p:nvSpPr>
          <p:cNvPr id="3" name="Content Placeholder 2"/>
          <p:cNvSpPr>
            <a:spLocks noGrp="1"/>
          </p:cNvSpPr>
          <p:nvPr>
            <p:ph idx="1"/>
          </p:nvPr>
        </p:nvSpPr>
        <p:spPr>
          <a:xfrm>
            <a:off x="251520" y="1524000"/>
            <a:ext cx="3960440" cy="4876800"/>
          </a:xfrm>
        </p:spPr>
        <p:txBody>
          <a:bodyPr/>
          <a:lstStyle/>
          <a:p>
            <a:r>
              <a:rPr lang="en-IE" sz="2400" dirty="0" smtClean="0"/>
              <a:t>A parity disk is added</a:t>
            </a:r>
          </a:p>
          <a:p>
            <a:r>
              <a:rPr lang="en-IE" sz="2400" dirty="0"/>
              <a:t>it uses only one control bit. It detects one </a:t>
            </a:r>
            <a:r>
              <a:rPr lang="en-IE" sz="2400" dirty="0" smtClean="0"/>
              <a:t>error.</a:t>
            </a:r>
            <a:endParaRPr lang="en-IE" sz="2400" dirty="0"/>
          </a:p>
          <a:p>
            <a:r>
              <a:rPr lang="en-IE" sz="2400" dirty="0"/>
              <a:t>Parity bit is 0 for even number of 1 in the data, 1 for an odd number of 1</a:t>
            </a:r>
            <a:r>
              <a:rPr lang="en-IE" sz="2400" dirty="0" smtClean="0"/>
              <a:t>.</a:t>
            </a:r>
          </a:p>
          <a:p>
            <a:r>
              <a:rPr lang="en-IE" sz="2400" dirty="0" smtClean="0"/>
              <a:t>The parity disk is common to all the disks. Is this a problem? </a:t>
            </a:r>
            <a:endParaRPr lang="en-IE" sz="2400" dirty="0"/>
          </a:p>
        </p:txBody>
      </p:sp>
      <p:sp>
        <p:nvSpPr>
          <p:cNvPr id="4" name="Date Placeholder 3"/>
          <p:cNvSpPr>
            <a:spLocks noGrp="1"/>
          </p:cNvSpPr>
          <p:nvPr>
            <p:ph type="dt" sz="half" idx="10"/>
          </p:nvPr>
        </p:nvSpPr>
        <p:spPr/>
        <p:txBody>
          <a:bodyPr/>
          <a:lstStyle/>
          <a:p>
            <a:pPr>
              <a:defRPr/>
            </a:pPr>
            <a:r>
              <a:rPr lang="en-US" smtClean="0"/>
              <a:t>2012/2013 - DT228/4</a:t>
            </a:r>
            <a:endParaRPr lang="en-IE" dirty="0"/>
          </a:p>
        </p:txBody>
      </p:sp>
      <p:sp>
        <p:nvSpPr>
          <p:cNvPr id="5" name="Slide Number Placeholder 4"/>
          <p:cNvSpPr>
            <a:spLocks noGrp="1"/>
          </p:cNvSpPr>
          <p:nvPr>
            <p:ph type="sldNum" sz="quarter" idx="12"/>
          </p:nvPr>
        </p:nvSpPr>
        <p:spPr/>
        <p:txBody>
          <a:bodyPr/>
          <a:lstStyle/>
          <a:p>
            <a:pPr>
              <a:defRPr/>
            </a:pPr>
            <a:fld id="{255B0E39-F8AA-4982-923D-157BFA96FD10}" type="slidenum">
              <a:rPr lang="en-IE" smtClean="0"/>
              <a:pPr>
                <a:defRPr/>
              </a:pPr>
              <a:t>16</a:t>
            </a:fld>
            <a:endParaRPr lang="en-IE"/>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960" y="1484784"/>
            <a:ext cx="4392488" cy="3450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1888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6707088" cy="990600"/>
          </a:xfrm>
        </p:spPr>
        <p:txBody>
          <a:bodyPr/>
          <a:lstStyle/>
          <a:p>
            <a:r>
              <a:rPr lang="en-IE" dirty="0" smtClean="0"/>
              <a:t>RAID 3 – The bottleneck problem</a:t>
            </a:r>
            <a:endParaRPr lang="en-IE" dirty="0"/>
          </a:p>
        </p:txBody>
      </p:sp>
      <p:sp>
        <p:nvSpPr>
          <p:cNvPr id="3" name="Content Placeholder 2"/>
          <p:cNvSpPr>
            <a:spLocks noGrp="1"/>
          </p:cNvSpPr>
          <p:nvPr>
            <p:ph idx="1"/>
          </p:nvPr>
        </p:nvSpPr>
        <p:spPr>
          <a:xfrm>
            <a:off x="457200" y="1340768"/>
            <a:ext cx="8229600" cy="4876800"/>
          </a:xfrm>
        </p:spPr>
        <p:txBody>
          <a:bodyPr/>
          <a:lstStyle/>
          <a:p>
            <a:r>
              <a:rPr lang="en-IE" sz="2400" b="1" dirty="0"/>
              <a:t>Storage efficiency</a:t>
            </a:r>
            <a:r>
              <a:rPr lang="en-IE" sz="2400" b="1" dirty="0" smtClean="0"/>
              <a:t>: </a:t>
            </a:r>
            <a:r>
              <a:rPr lang="en-IE" sz="2400" dirty="0" smtClean="0"/>
              <a:t>only </a:t>
            </a:r>
            <a:r>
              <a:rPr lang="en-IE" sz="2400" dirty="0"/>
              <a:t>1 disk used for control. So, (N-1)/N. with N=10 </a:t>
            </a:r>
            <a:r>
              <a:rPr lang="en-IE" sz="2400" dirty="0" smtClean="0"/>
              <a:t>storage efficiency is 90</a:t>
            </a:r>
            <a:r>
              <a:rPr lang="en-IE" sz="2400" dirty="0"/>
              <a:t>% </a:t>
            </a:r>
          </a:p>
          <a:p>
            <a:r>
              <a:rPr lang="en-IE" sz="2400" b="1" dirty="0" smtClean="0"/>
              <a:t>Fault Tolerance: </a:t>
            </a:r>
            <a:r>
              <a:rPr lang="en-IE" sz="2400" dirty="0" smtClean="0"/>
              <a:t>one </a:t>
            </a:r>
            <a:r>
              <a:rPr lang="en-IE" sz="2400" dirty="0"/>
              <a:t>disk failure (what we need..).</a:t>
            </a:r>
          </a:p>
          <a:p>
            <a:r>
              <a:rPr lang="en-IE" sz="2400" b="1" dirty="0" smtClean="0"/>
              <a:t>Cost</a:t>
            </a:r>
            <a:r>
              <a:rPr lang="en-IE" sz="2400" dirty="0"/>
              <a:t>: hardware controller required</a:t>
            </a:r>
            <a:endParaRPr lang="en-IE" sz="2400" b="1" dirty="0" smtClean="0"/>
          </a:p>
          <a:p>
            <a:r>
              <a:rPr lang="en-IE" sz="2400" b="1" dirty="0" smtClean="0"/>
              <a:t>Performance</a:t>
            </a:r>
            <a:endParaRPr lang="en-IE" sz="2400" dirty="0"/>
          </a:p>
          <a:p>
            <a:pPr lvl="1"/>
            <a:r>
              <a:rPr lang="en-IE" sz="2300" dirty="0"/>
              <a:t>Writing: quite bad. Control bits must be computed for every stripe and written. Even if part of the stripe is written (in that case all the stripe must be read before writing)</a:t>
            </a:r>
          </a:p>
          <a:p>
            <a:pPr lvl="1"/>
            <a:r>
              <a:rPr lang="en-IE" sz="2300" dirty="0"/>
              <a:t>Reading: read data, compute </a:t>
            </a:r>
            <a:r>
              <a:rPr lang="en-IE" sz="2300" dirty="0" smtClean="0"/>
              <a:t>parity, </a:t>
            </a:r>
            <a:r>
              <a:rPr lang="en-IE" sz="2300" dirty="0"/>
              <a:t>read </a:t>
            </a:r>
            <a:r>
              <a:rPr lang="en-IE" sz="2300" dirty="0" smtClean="0"/>
              <a:t>parity and compare to check errors</a:t>
            </a:r>
            <a:endParaRPr lang="en-IE" sz="2300" dirty="0"/>
          </a:p>
        </p:txBody>
      </p:sp>
      <p:sp>
        <p:nvSpPr>
          <p:cNvPr id="4" name="Date Placeholder 3"/>
          <p:cNvSpPr>
            <a:spLocks noGrp="1"/>
          </p:cNvSpPr>
          <p:nvPr>
            <p:ph type="dt" sz="half" idx="10"/>
          </p:nvPr>
        </p:nvSpPr>
        <p:spPr/>
        <p:txBody>
          <a:bodyPr/>
          <a:lstStyle/>
          <a:p>
            <a:pPr>
              <a:defRPr/>
            </a:pPr>
            <a:r>
              <a:rPr lang="en-US" smtClean="0"/>
              <a:t>2012/2013 - DT228/4</a:t>
            </a:r>
            <a:endParaRPr lang="en-IE" dirty="0"/>
          </a:p>
        </p:txBody>
      </p:sp>
      <p:sp>
        <p:nvSpPr>
          <p:cNvPr id="5" name="Slide Number Placeholder 4"/>
          <p:cNvSpPr>
            <a:spLocks noGrp="1"/>
          </p:cNvSpPr>
          <p:nvPr>
            <p:ph type="sldNum" sz="quarter" idx="12"/>
          </p:nvPr>
        </p:nvSpPr>
        <p:spPr/>
        <p:txBody>
          <a:bodyPr/>
          <a:lstStyle/>
          <a:p>
            <a:pPr>
              <a:defRPr/>
            </a:pPr>
            <a:fld id="{255B0E39-F8AA-4982-923D-157BFA96FD10}" type="slidenum">
              <a:rPr lang="en-IE" smtClean="0"/>
              <a:pPr>
                <a:defRPr/>
              </a:pPr>
              <a:t>17</a:t>
            </a:fld>
            <a:endParaRPr lang="en-IE"/>
          </a:p>
        </p:txBody>
      </p:sp>
    </p:spTree>
    <p:extLst>
      <p:ext uri="{BB962C8B-B14F-4D97-AF65-F5344CB8AC3E}">
        <p14:creationId xmlns:p14="http://schemas.microsoft.com/office/powerpoint/2010/main" val="4183062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RAID 2 – Correcting Errors</a:t>
            </a:r>
            <a:endParaRPr lang="en-IE" dirty="0"/>
          </a:p>
        </p:txBody>
      </p:sp>
      <p:sp>
        <p:nvSpPr>
          <p:cNvPr id="3" name="Content Placeholder 2"/>
          <p:cNvSpPr>
            <a:spLocks noGrp="1"/>
          </p:cNvSpPr>
          <p:nvPr>
            <p:ph idx="1"/>
          </p:nvPr>
        </p:nvSpPr>
        <p:spPr>
          <a:xfrm>
            <a:off x="251520" y="2872680"/>
            <a:ext cx="8712968" cy="3076600"/>
          </a:xfrm>
        </p:spPr>
        <p:txBody>
          <a:bodyPr/>
          <a:lstStyle/>
          <a:p>
            <a:r>
              <a:rPr lang="en-IE" sz="2300" dirty="0" smtClean="0"/>
              <a:t>Rarely used</a:t>
            </a:r>
          </a:p>
          <a:p>
            <a:r>
              <a:rPr lang="en-IE" sz="2300" dirty="0" smtClean="0"/>
              <a:t>Instead of </a:t>
            </a:r>
            <a:r>
              <a:rPr lang="en-IE" sz="2300" u="sng" dirty="0" smtClean="0"/>
              <a:t>one parity bit</a:t>
            </a:r>
            <a:r>
              <a:rPr lang="en-IE" sz="2300" dirty="0" smtClean="0"/>
              <a:t>, many of them are used to detect and correct errors. The most used method is called Hamming Code</a:t>
            </a:r>
          </a:p>
          <a:p>
            <a:r>
              <a:rPr lang="en-IE" sz="2300" dirty="0" smtClean="0"/>
              <a:t>The Hamming code many control bits (and thus many supplementary disks)</a:t>
            </a:r>
          </a:p>
          <a:p>
            <a:r>
              <a:rPr lang="en-IE" sz="2300" b="1" dirty="0" smtClean="0"/>
              <a:t>Storage </a:t>
            </a:r>
            <a:r>
              <a:rPr lang="en-IE" sz="2300" b="1" dirty="0"/>
              <a:t>efficiency</a:t>
            </a:r>
            <a:r>
              <a:rPr lang="en-IE" sz="2300" dirty="0"/>
              <a:t>: low. It depends on the disk number. With 4 data disks 3 control disks. Efficiency is 57% (4/7). For 10 disks 4 control disk, efficiency is 71%.</a:t>
            </a:r>
          </a:p>
          <a:p>
            <a:r>
              <a:rPr lang="en-IE" sz="2300" b="1" dirty="0"/>
              <a:t>Fault Tolerance</a:t>
            </a:r>
            <a:r>
              <a:rPr lang="en-IE" sz="2300" dirty="0"/>
              <a:t>: 2 disks can break. </a:t>
            </a:r>
          </a:p>
        </p:txBody>
      </p:sp>
      <p:sp>
        <p:nvSpPr>
          <p:cNvPr id="4" name="Date Placeholder 3"/>
          <p:cNvSpPr>
            <a:spLocks noGrp="1"/>
          </p:cNvSpPr>
          <p:nvPr>
            <p:ph type="dt" sz="half" idx="10"/>
          </p:nvPr>
        </p:nvSpPr>
        <p:spPr/>
        <p:txBody>
          <a:bodyPr/>
          <a:lstStyle/>
          <a:p>
            <a:pPr>
              <a:defRPr/>
            </a:pPr>
            <a:r>
              <a:rPr lang="en-US" smtClean="0"/>
              <a:t>2012/2013 - DT228/4</a:t>
            </a:r>
            <a:endParaRPr lang="en-IE" dirty="0"/>
          </a:p>
        </p:txBody>
      </p:sp>
      <p:sp>
        <p:nvSpPr>
          <p:cNvPr id="5" name="Slide Number Placeholder 4"/>
          <p:cNvSpPr>
            <a:spLocks noGrp="1"/>
          </p:cNvSpPr>
          <p:nvPr>
            <p:ph type="sldNum" sz="quarter" idx="12"/>
          </p:nvPr>
        </p:nvSpPr>
        <p:spPr/>
        <p:txBody>
          <a:bodyPr/>
          <a:lstStyle/>
          <a:p>
            <a:pPr>
              <a:defRPr/>
            </a:pPr>
            <a:fld id="{255B0E39-F8AA-4982-923D-157BFA96FD10}" type="slidenum">
              <a:rPr lang="en-IE" smtClean="0"/>
              <a:pPr>
                <a:defRPr/>
              </a:pPr>
              <a:t>18</a:t>
            </a:fld>
            <a:endParaRPr lang="en-IE"/>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5736" y="1268760"/>
            <a:ext cx="4464496" cy="1965786"/>
          </a:xfrm>
          <a:prstGeom prst="rect">
            <a:avLst/>
          </a:prstGeom>
        </p:spPr>
      </p:pic>
    </p:spTree>
    <p:extLst>
      <p:ext uri="{BB962C8B-B14F-4D97-AF65-F5344CB8AC3E}">
        <p14:creationId xmlns:p14="http://schemas.microsoft.com/office/powerpoint/2010/main" val="17261812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RAID 5</a:t>
            </a:r>
            <a:endParaRPr lang="en-IE" dirty="0"/>
          </a:p>
        </p:txBody>
      </p:sp>
      <p:sp>
        <p:nvSpPr>
          <p:cNvPr id="3" name="Content Placeholder 2"/>
          <p:cNvSpPr>
            <a:spLocks noGrp="1"/>
          </p:cNvSpPr>
          <p:nvPr>
            <p:ph idx="1"/>
          </p:nvPr>
        </p:nvSpPr>
        <p:spPr>
          <a:xfrm>
            <a:off x="457200" y="4653136"/>
            <a:ext cx="8229600" cy="1747664"/>
          </a:xfrm>
        </p:spPr>
        <p:txBody>
          <a:bodyPr/>
          <a:lstStyle/>
          <a:p>
            <a:r>
              <a:rPr lang="en-IE" dirty="0"/>
              <a:t>The most popular. Parity blocks are striped as well. Removes the bottleneck on the parity disk!</a:t>
            </a:r>
          </a:p>
          <a:p>
            <a:endParaRPr lang="en-IE" dirty="0"/>
          </a:p>
        </p:txBody>
      </p:sp>
      <p:sp>
        <p:nvSpPr>
          <p:cNvPr id="4" name="Date Placeholder 3"/>
          <p:cNvSpPr>
            <a:spLocks noGrp="1"/>
          </p:cNvSpPr>
          <p:nvPr>
            <p:ph type="dt" sz="half" idx="10"/>
          </p:nvPr>
        </p:nvSpPr>
        <p:spPr/>
        <p:txBody>
          <a:bodyPr/>
          <a:lstStyle/>
          <a:p>
            <a:pPr>
              <a:defRPr/>
            </a:pPr>
            <a:r>
              <a:rPr lang="en-US" smtClean="0"/>
              <a:t>2012/2013 - DT228/4</a:t>
            </a:r>
            <a:endParaRPr lang="en-IE" dirty="0"/>
          </a:p>
        </p:txBody>
      </p:sp>
      <p:sp>
        <p:nvSpPr>
          <p:cNvPr id="5" name="Slide Number Placeholder 4"/>
          <p:cNvSpPr>
            <a:spLocks noGrp="1"/>
          </p:cNvSpPr>
          <p:nvPr>
            <p:ph type="sldNum" sz="quarter" idx="12"/>
          </p:nvPr>
        </p:nvSpPr>
        <p:spPr/>
        <p:txBody>
          <a:bodyPr/>
          <a:lstStyle/>
          <a:p>
            <a:pPr>
              <a:defRPr/>
            </a:pPr>
            <a:fld id="{255B0E39-F8AA-4982-923D-157BFA96FD10}" type="slidenum">
              <a:rPr lang="en-IE" smtClean="0"/>
              <a:pPr>
                <a:defRPr/>
              </a:pPr>
              <a:t>19</a:t>
            </a:fld>
            <a:endParaRPr lang="en-IE"/>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1550408"/>
            <a:ext cx="3768155" cy="2620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283968" y="1431975"/>
            <a:ext cx="4667250" cy="2857500"/>
          </a:xfrm>
          <a:prstGeom prst="rect">
            <a:avLst/>
          </a:prstGeom>
          <a:noFill/>
          <a:ln w="9525">
            <a:noFill/>
            <a:miter lim="800000"/>
            <a:headEnd/>
            <a:tailEnd/>
          </a:ln>
        </p:spPr>
      </p:pic>
    </p:spTree>
    <p:extLst>
      <p:ext uri="{BB962C8B-B14F-4D97-AF65-F5344CB8AC3E}">
        <p14:creationId xmlns:p14="http://schemas.microsoft.com/office/powerpoint/2010/main" val="969457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Physical database design</a:t>
            </a:r>
            <a:endParaRPr lang="en-US" dirty="0"/>
          </a:p>
        </p:txBody>
      </p:sp>
      <p:sp>
        <p:nvSpPr>
          <p:cNvPr id="4" name="Footer Placeholder 3"/>
          <p:cNvSpPr>
            <a:spLocks noGrp="1"/>
          </p:cNvSpPr>
          <p:nvPr>
            <p:ph type="ftr" sz="quarter" idx="11"/>
          </p:nvPr>
        </p:nvSpPr>
        <p:spPr>
          <a:xfrm>
            <a:off x="3124200" y="6211094"/>
            <a:ext cx="2895600" cy="244475"/>
          </a:xfrm>
        </p:spPr>
        <p:txBody>
          <a:bodyPr/>
          <a:lstStyle/>
          <a:p>
            <a:pPr>
              <a:defRPr/>
            </a:pPr>
            <a:r>
              <a:rPr lang="en-GB" b="1" smtClean="0">
                <a:latin typeface="Verdana" pitchFamily="34" charset="0"/>
                <a:ea typeface="Verdana" pitchFamily="34" charset="0"/>
                <a:cs typeface="Verdana" pitchFamily="34" charset="0"/>
              </a:rPr>
              <a:t>Advanced Databases</a:t>
            </a:r>
            <a:endParaRPr lang="en-US" b="1" dirty="0">
              <a:latin typeface="Verdana" pitchFamily="34" charset="0"/>
              <a:ea typeface="Verdana" pitchFamily="34" charset="0"/>
              <a:cs typeface="Verdana" pitchFamily="34" charset="0"/>
            </a:endParaRPr>
          </a:p>
        </p:txBody>
      </p:sp>
      <p:sp>
        <p:nvSpPr>
          <p:cNvPr id="5" name="Slide Number Placeholder 4"/>
          <p:cNvSpPr>
            <a:spLocks noGrp="1"/>
          </p:cNvSpPr>
          <p:nvPr>
            <p:ph type="sldNum" sz="quarter" idx="12"/>
          </p:nvPr>
        </p:nvSpPr>
        <p:spPr>
          <a:xfrm>
            <a:off x="7010400" y="6640909"/>
            <a:ext cx="2133600" cy="244475"/>
          </a:xfrm>
        </p:spPr>
        <p:txBody>
          <a:bodyPr/>
          <a:lstStyle/>
          <a:p>
            <a:pPr>
              <a:defRPr/>
            </a:pPr>
            <a:fld id="{FF700A10-1E37-4102-AA2A-3F7C450ED798}" type="slidenum">
              <a:rPr lang="en-US" b="1" smtClean="0">
                <a:latin typeface="Verdana" pitchFamily="34" charset="0"/>
                <a:ea typeface="Verdana" pitchFamily="34" charset="0"/>
                <a:cs typeface="Verdana" pitchFamily="34" charset="0"/>
              </a:rPr>
              <a:pPr>
                <a:defRPr/>
              </a:pPr>
              <a:t>2</a:t>
            </a:fld>
            <a:endParaRPr lang="en-US" b="1" dirty="0">
              <a:latin typeface="Verdana" pitchFamily="34" charset="0"/>
              <a:ea typeface="Verdana" pitchFamily="34" charset="0"/>
              <a:cs typeface="Verdana" pitchFamily="34" charset="0"/>
            </a:endParaRPr>
          </a:p>
        </p:txBody>
      </p:sp>
      <p:sp>
        <p:nvSpPr>
          <p:cNvPr id="7" name="Rectangle 6"/>
          <p:cNvSpPr/>
          <p:nvPr/>
        </p:nvSpPr>
        <p:spPr>
          <a:xfrm>
            <a:off x="539552" y="1268760"/>
            <a:ext cx="8208912" cy="1846659"/>
          </a:xfrm>
          <a:prstGeom prst="rect">
            <a:avLst/>
          </a:prstGeom>
        </p:spPr>
        <p:txBody>
          <a:bodyPr wrap="square">
            <a:spAutoFit/>
          </a:bodyPr>
          <a:lstStyle/>
          <a:p>
            <a:pPr>
              <a:buFont typeface="Monotype Sorts" pitchFamily="2" charset="2"/>
              <a:buNone/>
            </a:pPr>
            <a:r>
              <a:rPr lang="en-US" dirty="0" smtClean="0">
                <a:latin typeface="Verdana" pitchFamily="34" charset="0"/>
                <a:ea typeface="Verdana" pitchFamily="34" charset="0"/>
                <a:cs typeface="Verdana" pitchFamily="34" charset="0"/>
              </a:rPr>
              <a:t>Process of producing a description of the implementation of the database on secondary storage. </a:t>
            </a:r>
            <a:br>
              <a:rPr lang="en-US" dirty="0" smtClean="0">
                <a:latin typeface="Verdana" pitchFamily="34" charset="0"/>
                <a:ea typeface="Verdana" pitchFamily="34" charset="0"/>
                <a:cs typeface="Verdana" pitchFamily="34" charset="0"/>
              </a:rPr>
            </a:br>
            <a:r>
              <a:rPr lang="en-US" dirty="0" smtClean="0">
                <a:latin typeface="Verdana" pitchFamily="34" charset="0"/>
                <a:ea typeface="Verdana" pitchFamily="34" charset="0"/>
                <a:cs typeface="Verdana" pitchFamily="34" charset="0"/>
              </a:rPr>
              <a:t/>
            </a:r>
            <a:br>
              <a:rPr lang="en-US" dirty="0" smtClean="0">
                <a:latin typeface="Verdana" pitchFamily="34" charset="0"/>
                <a:ea typeface="Verdana" pitchFamily="34" charset="0"/>
                <a:cs typeface="Verdana" pitchFamily="34" charset="0"/>
              </a:rPr>
            </a:br>
            <a:r>
              <a:rPr lang="en-US" sz="2000" dirty="0" smtClean="0">
                <a:latin typeface="Verdana" pitchFamily="34" charset="0"/>
                <a:ea typeface="Verdana" pitchFamily="34" charset="0"/>
                <a:cs typeface="Verdana" pitchFamily="34" charset="0"/>
              </a:rPr>
              <a:t>It describes the relations, file organizations, and indexes used to achieve efficient access to the data, and any associated integrity constraints and security measures.</a:t>
            </a:r>
            <a:r>
              <a:rPr lang="en-GB" sz="2000" dirty="0" smtClean="0">
                <a:latin typeface="Verdana" pitchFamily="34" charset="0"/>
                <a:ea typeface="Verdana" pitchFamily="34" charset="0"/>
                <a:cs typeface="Verdana" pitchFamily="34" charset="0"/>
              </a:rPr>
              <a:t> </a:t>
            </a:r>
            <a:endParaRPr lang="en-GB" sz="2000" dirty="0">
              <a:latin typeface="Verdana" pitchFamily="34" charset="0"/>
              <a:ea typeface="Verdana" pitchFamily="34" charset="0"/>
              <a:cs typeface="Verdana" pitchFamily="34" charset="0"/>
            </a:endParaRPr>
          </a:p>
        </p:txBody>
      </p:sp>
      <p:pic>
        <p:nvPicPr>
          <p:cNvPr id="8" name="Picture 2"/>
          <p:cNvPicPr>
            <a:picLocks noChangeAspect="1" noChangeArrowheads="1"/>
          </p:cNvPicPr>
          <p:nvPr/>
        </p:nvPicPr>
        <p:blipFill>
          <a:blip r:embed="rId2" cstate="print"/>
          <a:srcRect/>
          <a:stretch>
            <a:fillRect/>
          </a:stretch>
        </p:blipFill>
        <p:spPr bwMode="auto">
          <a:xfrm>
            <a:off x="395536" y="3641037"/>
            <a:ext cx="2448272" cy="2121836"/>
          </a:xfrm>
          <a:prstGeom prst="rect">
            <a:avLst/>
          </a:prstGeom>
          <a:noFill/>
          <a:ln w="9525">
            <a:noFill/>
            <a:miter lim="800000"/>
            <a:headEnd/>
            <a:tailEnd/>
          </a:ln>
        </p:spPr>
      </p:pic>
      <p:pic>
        <p:nvPicPr>
          <p:cNvPr id="9" name="Picture 3"/>
          <p:cNvPicPr>
            <a:picLocks noChangeAspect="1" noChangeArrowheads="1"/>
          </p:cNvPicPr>
          <p:nvPr/>
        </p:nvPicPr>
        <p:blipFill>
          <a:blip r:embed="rId3" cstate="print"/>
          <a:srcRect/>
          <a:stretch>
            <a:fillRect/>
          </a:stretch>
        </p:blipFill>
        <p:spPr bwMode="auto">
          <a:xfrm>
            <a:off x="2987824" y="3727549"/>
            <a:ext cx="2824627" cy="2683396"/>
          </a:xfrm>
          <a:prstGeom prst="rect">
            <a:avLst/>
          </a:prstGeom>
          <a:noFill/>
          <a:ln w="9525">
            <a:noFill/>
            <a:miter lim="800000"/>
            <a:headEnd/>
            <a:tailEnd/>
          </a:ln>
        </p:spPr>
      </p:pic>
      <p:pic>
        <p:nvPicPr>
          <p:cNvPr id="10" name="Picture 4"/>
          <p:cNvPicPr>
            <a:picLocks noChangeAspect="1" noChangeArrowheads="1"/>
          </p:cNvPicPr>
          <p:nvPr/>
        </p:nvPicPr>
        <p:blipFill>
          <a:blip r:embed="rId4" cstate="print"/>
          <a:srcRect/>
          <a:stretch>
            <a:fillRect/>
          </a:stretch>
        </p:blipFill>
        <p:spPr bwMode="auto">
          <a:xfrm>
            <a:off x="6051164" y="3818657"/>
            <a:ext cx="2697300" cy="2232248"/>
          </a:xfrm>
          <a:prstGeom prst="rect">
            <a:avLst/>
          </a:prstGeom>
          <a:noFill/>
          <a:ln w="9525">
            <a:noFill/>
            <a:miter lim="800000"/>
            <a:headEnd/>
            <a:tailEnd/>
          </a:ln>
        </p:spPr>
      </p:pic>
      <p:sp>
        <p:nvSpPr>
          <p:cNvPr id="11" name="TextBox 10"/>
          <p:cNvSpPr txBox="1"/>
          <p:nvPr/>
        </p:nvSpPr>
        <p:spPr>
          <a:xfrm>
            <a:off x="467544" y="3284984"/>
            <a:ext cx="2297424" cy="369332"/>
          </a:xfrm>
          <a:prstGeom prst="rect">
            <a:avLst/>
          </a:prstGeom>
          <a:noFill/>
        </p:spPr>
        <p:txBody>
          <a:bodyPr wrap="none" rtlCol="0">
            <a:spAutoFit/>
          </a:bodyPr>
          <a:lstStyle/>
          <a:p>
            <a:r>
              <a:rPr lang="en-GB" b="1" dirty="0" smtClean="0">
                <a:latin typeface="Verdana" pitchFamily="34" charset="0"/>
                <a:ea typeface="Verdana" pitchFamily="34" charset="0"/>
                <a:cs typeface="Verdana" pitchFamily="34" charset="0"/>
              </a:rPr>
              <a:t>Conceptual (ER)</a:t>
            </a:r>
            <a:endParaRPr lang="en-US" b="1" dirty="0">
              <a:latin typeface="Verdana" pitchFamily="34" charset="0"/>
              <a:ea typeface="Verdana" pitchFamily="34" charset="0"/>
              <a:cs typeface="Verdana" pitchFamily="34" charset="0"/>
            </a:endParaRPr>
          </a:p>
        </p:txBody>
      </p:sp>
      <p:sp>
        <p:nvSpPr>
          <p:cNvPr id="12" name="TextBox 11"/>
          <p:cNvSpPr txBox="1"/>
          <p:nvPr/>
        </p:nvSpPr>
        <p:spPr>
          <a:xfrm>
            <a:off x="2915816" y="3267283"/>
            <a:ext cx="2736647" cy="369332"/>
          </a:xfrm>
          <a:prstGeom prst="rect">
            <a:avLst/>
          </a:prstGeom>
          <a:noFill/>
        </p:spPr>
        <p:txBody>
          <a:bodyPr wrap="none" rtlCol="0">
            <a:spAutoFit/>
          </a:bodyPr>
          <a:lstStyle/>
          <a:p>
            <a:r>
              <a:rPr lang="en-GB" b="1" dirty="0" smtClean="0">
                <a:latin typeface="Verdana" pitchFamily="34" charset="0"/>
                <a:ea typeface="Verdana" pitchFamily="34" charset="0"/>
                <a:cs typeface="Verdana" pitchFamily="34" charset="0"/>
              </a:rPr>
              <a:t>Logical (Relational)</a:t>
            </a:r>
            <a:endParaRPr lang="en-US" b="1" dirty="0">
              <a:latin typeface="Verdana" pitchFamily="34" charset="0"/>
              <a:ea typeface="Verdana" pitchFamily="34" charset="0"/>
              <a:cs typeface="Verdana" pitchFamily="34" charset="0"/>
            </a:endParaRPr>
          </a:p>
        </p:txBody>
      </p:sp>
      <p:sp>
        <p:nvSpPr>
          <p:cNvPr id="13" name="TextBox 12"/>
          <p:cNvSpPr txBox="1"/>
          <p:nvPr/>
        </p:nvSpPr>
        <p:spPr>
          <a:xfrm>
            <a:off x="6732240" y="3284984"/>
            <a:ext cx="1253869" cy="369332"/>
          </a:xfrm>
          <a:prstGeom prst="rect">
            <a:avLst/>
          </a:prstGeom>
          <a:noFill/>
        </p:spPr>
        <p:txBody>
          <a:bodyPr wrap="none" rtlCol="0">
            <a:spAutoFit/>
          </a:bodyPr>
          <a:lstStyle/>
          <a:p>
            <a:r>
              <a:rPr lang="en-GB" b="1" dirty="0" smtClean="0">
                <a:latin typeface="Verdana" pitchFamily="34" charset="0"/>
                <a:ea typeface="Verdana" pitchFamily="34" charset="0"/>
                <a:cs typeface="Verdana" pitchFamily="34" charset="0"/>
              </a:rPr>
              <a:t>Physical</a:t>
            </a:r>
            <a:endParaRPr lang="en-US" b="1" dirty="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RAID 5</a:t>
            </a:r>
            <a:endParaRPr lang="en-IE" dirty="0"/>
          </a:p>
        </p:txBody>
      </p:sp>
      <p:sp>
        <p:nvSpPr>
          <p:cNvPr id="3" name="Content Placeholder 2"/>
          <p:cNvSpPr>
            <a:spLocks noGrp="1"/>
          </p:cNvSpPr>
          <p:nvPr>
            <p:ph idx="1"/>
          </p:nvPr>
        </p:nvSpPr>
        <p:spPr/>
        <p:txBody>
          <a:bodyPr/>
          <a:lstStyle/>
          <a:p>
            <a:r>
              <a:rPr lang="en-IE" b="1" dirty="0"/>
              <a:t>Storage </a:t>
            </a:r>
            <a:r>
              <a:rPr lang="en-IE" b="1" dirty="0" smtClean="0"/>
              <a:t>efficiency. </a:t>
            </a:r>
            <a:r>
              <a:rPr lang="en-IE" dirty="0" smtClean="0"/>
              <a:t>like </a:t>
            </a:r>
            <a:r>
              <a:rPr lang="en-IE" dirty="0"/>
              <a:t>RAID </a:t>
            </a:r>
            <a:r>
              <a:rPr lang="en-IE" dirty="0" smtClean="0"/>
              <a:t>3. </a:t>
            </a:r>
          </a:p>
          <a:p>
            <a:r>
              <a:rPr lang="en-IE" b="1" dirty="0" smtClean="0"/>
              <a:t>Fault </a:t>
            </a:r>
            <a:r>
              <a:rPr lang="en-IE" b="1" dirty="0"/>
              <a:t>Tolerance </a:t>
            </a:r>
            <a:r>
              <a:rPr lang="en-IE" dirty="0"/>
              <a:t>like RAID </a:t>
            </a:r>
            <a:r>
              <a:rPr lang="en-IE" dirty="0" smtClean="0"/>
              <a:t>3</a:t>
            </a:r>
            <a:endParaRPr lang="en-IE" dirty="0"/>
          </a:p>
          <a:p>
            <a:r>
              <a:rPr lang="en-IE" b="1" dirty="0"/>
              <a:t>Performance</a:t>
            </a:r>
            <a:r>
              <a:rPr lang="en-IE" dirty="0"/>
              <a:t>. Writing is improved if parity disks are different. Again, all the stripe must be read to compute parity.</a:t>
            </a:r>
          </a:p>
          <a:p>
            <a:r>
              <a:rPr lang="en-IE" dirty="0"/>
              <a:t>AFRAID techniques (parity computed every X </a:t>
            </a:r>
            <a:r>
              <a:rPr lang="en-IE" dirty="0" err="1"/>
              <a:t>ms</a:t>
            </a:r>
            <a:r>
              <a:rPr lang="en-IE" dirty="0"/>
              <a:t> instead of every time)</a:t>
            </a:r>
          </a:p>
          <a:p>
            <a:r>
              <a:rPr lang="en-IE" b="1" dirty="0"/>
              <a:t>Cost</a:t>
            </a:r>
            <a:r>
              <a:rPr lang="en-IE" dirty="0"/>
              <a:t>: fair</a:t>
            </a:r>
          </a:p>
          <a:p>
            <a:endParaRPr lang="en-IE" dirty="0"/>
          </a:p>
        </p:txBody>
      </p:sp>
      <p:sp>
        <p:nvSpPr>
          <p:cNvPr id="4" name="Date Placeholder 3"/>
          <p:cNvSpPr>
            <a:spLocks noGrp="1"/>
          </p:cNvSpPr>
          <p:nvPr>
            <p:ph type="dt" sz="half" idx="10"/>
          </p:nvPr>
        </p:nvSpPr>
        <p:spPr/>
        <p:txBody>
          <a:bodyPr/>
          <a:lstStyle/>
          <a:p>
            <a:pPr>
              <a:defRPr/>
            </a:pPr>
            <a:r>
              <a:rPr lang="en-US" smtClean="0"/>
              <a:t>2012/2013 - DT228/4</a:t>
            </a:r>
            <a:endParaRPr lang="en-IE" dirty="0"/>
          </a:p>
        </p:txBody>
      </p:sp>
      <p:sp>
        <p:nvSpPr>
          <p:cNvPr id="5" name="Slide Number Placeholder 4"/>
          <p:cNvSpPr>
            <a:spLocks noGrp="1"/>
          </p:cNvSpPr>
          <p:nvPr>
            <p:ph type="sldNum" sz="quarter" idx="12"/>
          </p:nvPr>
        </p:nvSpPr>
        <p:spPr/>
        <p:txBody>
          <a:bodyPr/>
          <a:lstStyle/>
          <a:p>
            <a:pPr>
              <a:defRPr/>
            </a:pPr>
            <a:fld id="{255B0E39-F8AA-4982-923D-157BFA96FD10}" type="slidenum">
              <a:rPr lang="en-IE" smtClean="0"/>
              <a:pPr>
                <a:defRPr/>
              </a:pPr>
              <a:t>20</a:t>
            </a:fld>
            <a:endParaRPr lang="en-IE"/>
          </a:p>
        </p:txBody>
      </p:sp>
    </p:spTree>
    <p:extLst>
      <p:ext uri="{BB962C8B-B14F-4D97-AF65-F5344CB8AC3E}">
        <p14:creationId xmlns:p14="http://schemas.microsoft.com/office/powerpoint/2010/main" val="31767987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Exercise</a:t>
            </a:r>
            <a:endParaRPr lang="en-IE" dirty="0"/>
          </a:p>
        </p:txBody>
      </p:sp>
      <p:sp>
        <p:nvSpPr>
          <p:cNvPr id="3" name="Content Placeholder 2"/>
          <p:cNvSpPr>
            <a:spLocks noGrp="1"/>
          </p:cNvSpPr>
          <p:nvPr>
            <p:ph idx="1"/>
          </p:nvPr>
        </p:nvSpPr>
        <p:spPr>
          <a:xfrm>
            <a:off x="395536" y="1196752"/>
            <a:ext cx="8229600" cy="4876800"/>
          </a:xfrm>
        </p:spPr>
        <p:txBody>
          <a:bodyPr/>
          <a:lstStyle/>
          <a:p>
            <a:pPr marL="457200" indent="-457200">
              <a:buFont typeface="+mj-lt"/>
              <a:buAutoNum type="arabicPeriod"/>
            </a:pPr>
            <a:r>
              <a:rPr lang="en-IE" sz="2300" dirty="0" smtClean="0"/>
              <a:t>Parity. Add the parity bit:</a:t>
            </a:r>
          </a:p>
          <a:p>
            <a:pPr marL="0" indent="0">
              <a:buNone/>
            </a:pPr>
            <a:r>
              <a:rPr lang="en-IE" sz="2300" dirty="0" smtClean="0"/>
              <a:t>	00101101?</a:t>
            </a:r>
            <a:endParaRPr lang="en-IE" sz="2300" dirty="0"/>
          </a:p>
          <a:p>
            <a:pPr marL="514350" indent="-514350">
              <a:buFont typeface="+mj-lt"/>
              <a:buAutoNum type="arabicPeriod"/>
            </a:pPr>
            <a:endParaRPr lang="en-IE" dirty="0" smtClean="0"/>
          </a:p>
          <a:p>
            <a:pPr marL="457200" indent="-457200">
              <a:buFont typeface="+mj-lt"/>
              <a:buAutoNum type="arabicPeriod" startAt="2"/>
            </a:pPr>
            <a:r>
              <a:rPr lang="en-IE" sz="2300" dirty="0" smtClean="0"/>
              <a:t>Why </a:t>
            </a:r>
            <a:r>
              <a:rPr lang="en-IE" sz="2300" dirty="0"/>
              <a:t>RAID 5 avoid part of the bottleneck on the parity </a:t>
            </a:r>
            <a:r>
              <a:rPr lang="en-IE" sz="2300" dirty="0" smtClean="0"/>
              <a:t>disk?</a:t>
            </a:r>
            <a:endParaRPr lang="en-IE" sz="2300" dirty="0"/>
          </a:p>
          <a:p>
            <a:pPr marL="457200" indent="-457200">
              <a:buFont typeface="+mj-lt"/>
              <a:buAutoNum type="arabicPeriod" startAt="2"/>
            </a:pPr>
            <a:r>
              <a:rPr lang="en-IE" sz="2300" dirty="0" smtClean="0"/>
              <a:t>Can I perform simultaneous writing with RAID 3 or 5?</a:t>
            </a:r>
          </a:p>
          <a:p>
            <a:pPr marL="457200" indent="-457200">
              <a:buFont typeface="+mj-lt"/>
              <a:buAutoNum type="arabicPeriod" startAt="2"/>
            </a:pPr>
            <a:r>
              <a:rPr lang="en-IE" sz="2300" dirty="0" smtClean="0"/>
              <a:t>Consider a system in RAID 3. Describe the sequence of operations needed to:</a:t>
            </a:r>
          </a:p>
          <a:p>
            <a:pPr lvl="1"/>
            <a:r>
              <a:rPr lang="en-IE" sz="2300" dirty="0" smtClean="0"/>
              <a:t>Write two files on the same stripe</a:t>
            </a:r>
          </a:p>
          <a:p>
            <a:pPr lvl="1"/>
            <a:r>
              <a:rPr lang="en-IE" sz="2300" dirty="0" smtClean="0"/>
              <a:t>Write two files on different non overlapping stripe</a:t>
            </a:r>
            <a:endParaRPr lang="en-IE" sz="2300" dirty="0"/>
          </a:p>
        </p:txBody>
      </p:sp>
      <p:sp>
        <p:nvSpPr>
          <p:cNvPr id="4" name="Date Placeholder 3"/>
          <p:cNvSpPr>
            <a:spLocks noGrp="1"/>
          </p:cNvSpPr>
          <p:nvPr>
            <p:ph type="dt" sz="half" idx="10"/>
          </p:nvPr>
        </p:nvSpPr>
        <p:spPr/>
        <p:txBody>
          <a:bodyPr/>
          <a:lstStyle/>
          <a:p>
            <a:pPr>
              <a:defRPr/>
            </a:pPr>
            <a:r>
              <a:rPr lang="en-US" smtClean="0"/>
              <a:t>2012/2013 - DT228/4</a:t>
            </a:r>
            <a:endParaRPr lang="en-IE" dirty="0"/>
          </a:p>
        </p:txBody>
      </p:sp>
      <p:sp>
        <p:nvSpPr>
          <p:cNvPr id="5" name="Slide Number Placeholder 4"/>
          <p:cNvSpPr>
            <a:spLocks noGrp="1"/>
          </p:cNvSpPr>
          <p:nvPr>
            <p:ph type="sldNum" sz="quarter" idx="12"/>
          </p:nvPr>
        </p:nvSpPr>
        <p:spPr/>
        <p:txBody>
          <a:bodyPr/>
          <a:lstStyle/>
          <a:p>
            <a:pPr>
              <a:defRPr/>
            </a:pPr>
            <a:fld id="{255B0E39-F8AA-4982-923D-157BFA96FD10}" type="slidenum">
              <a:rPr lang="en-IE" smtClean="0"/>
              <a:pPr>
                <a:defRPr/>
              </a:pPr>
              <a:t>21</a:t>
            </a:fld>
            <a:endParaRPr lang="en-IE"/>
          </a:p>
        </p:txBody>
      </p:sp>
    </p:spTree>
    <p:extLst>
      <p:ext uri="{BB962C8B-B14F-4D97-AF65-F5344CB8AC3E}">
        <p14:creationId xmlns:p14="http://schemas.microsoft.com/office/powerpoint/2010/main" val="28832685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RAID 10 and RAID 0+1</a:t>
            </a:r>
            <a:endParaRPr lang="en-IE" dirty="0"/>
          </a:p>
        </p:txBody>
      </p:sp>
      <p:sp>
        <p:nvSpPr>
          <p:cNvPr id="4" name="Date Placeholder 3"/>
          <p:cNvSpPr>
            <a:spLocks noGrp="1"/>
          </p:cNvSpPr>
          <p:nvPr>
            <p:ph type="dt" sz="half" idx="10"/>
          </p:nvPr>
        </p:nvSpPr>
        <p:spPr/>
        <p:txBody>
          <a:bodyPr/>
          <a:lstStyle/>
          <a:p>
            <a:pPr>
              <a:defRPr/>
            </a:pPr>
            <a:r>
              <a:rPr lang="en-US" smtClean="0"/>
              <a:t>2012/2013 - DT228/4</a:t>
            </a:r>
            <a:endParaRPr lang="en-IE" dirty="0"/>
          </a:p>
        </p:txBody>
      </p:sp>
      <p:sp>
        <p:nvSpPr>
          <p:cNvPr id="5" name="Slide Number Placeholder 4"/>
          <p:cNvSpPr>
            <a:spLocks noGrp="1"/>
          </p:cNvSpPr>
          <p:nvPr>
            <p:ph type="sldNum" sz="quarter" idx="12"/>
          </p:nvPr>
        </p:nvSpPr>
        <p:spPr/>
        <p:txBody>
          <a:bodyPr/>
          <a:lstStyle/>
          <a:p>
            <a:pPr>
              <a:defRPr/>
            </a:pPr>
            <a:fld id="{255B0E39-F8AA-4982-923D-157BFA96FD10}" type="slidenum">
              <a:rPr lang="en-IE" smtClean="0"/>
              <a:pPr>
                <a:defRPr/>
              </a:pPr>
              <a:t>22</a:t>
            </a:fld>
            <a:endParaRPr lang="en-IE"/>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3890049"/>
            <a:ext cx="3888432" cy="2471315"/>
          </a:xfrm>
          <a:prstGeom prst="rect">
            <a:avLst/>
          </a:prstGeom>
        </p:spPr>
      </p:pic>
      <p:sp>
        <p:nvSpPr>
          <p:cNvPr id="10" name="Content Placeholder 9"/>
          <p:cNvSpPr>
            <a:spLocks noGrp="1"/>
          </p:cNvSpPr>
          <p:nvPr>
            <p:ph idx="1"/>
          </p:nvPr>
        </p:nvSpPr>
        <p:spPr>
          <a:xfrm>
            <a:off x="372587" y="1268760"/>
            <a:ext cx="8229600" cy="1315616"/>
          </a:xfrm>
        </p:spPr>
        <p:txBody>
          <a:bodyPr/>
          <a:lstStyle/>
          <a:p>
            <a:r>
              <a:rPr lang="en-IE" sz="2500" dirty="0" smtClean="0"/>
              <a:t>Combination of RAID 0 (for performance) and RAID 1 (for reliability)</a:t>
            </a:r>
          </a:p>
          <a:p>
            <a:r>
              <a:rPr lang="en-IE" sz="2500" dirty="0" smtClean="0"/>
              <a:t>RAID 10: first RAID 1 then RAID 0</a:t>
            </a:r>
          </a:p>
          <a:p>
            <a:r>
              <a:rPr lang="en-IE" sz="2500" dirty="0" smtClean="0"/>
              <a:t>RAID 0+1: first RAID 0 then RAID 1</a:t>
            </a:r>
          </a:p>
          <a:p>
            <a:r>
              <a:rPr lang="en-IE" sz="2500" dirty="0" smtClean="0"/>
              <a:t>Difference. RAID 10 has advantages: what if a disk fails? Stripe is not accessible while mirror is</a:t>
            </a:r>
            <a:endParaRPr lang="en-IE" sz="2500" dirty="0"/>
          </a:p>
        </p:txBody>
      </p:sp>
      <p:pic>
        <p:nvPicPr>
          <p:cNvPr id="7"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4932040" y="3861048"/>
            <a:ext cx="3024336" cy="2616760"/>
          </a:xfrm>
          <a:prstGeom prst="rect">
            <a:avLst/>
          </a:prstGeom>
          <a:noFill/>
          <a:ln w="9525">
            <a:noFill/>
            <a:miter lim="800000"/>
            <a:headEnd/>
            <a:tailEnd/>
          </a:ln>
        </p:spPr>
      </p:pic>
    </p:spTree>
    <p:extLst>
      <p:ext uri="{BB962C8B-B14F-4D97-AF65-F5344CB8AC3E}">
        <p14:creationId xmlns:p14="http://schemas.microsoft.com/office/powerpoint/2010/main" val="9365318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RAID 10 and RAID 0+1</a:t>
            </a:r>
            <a:endParaRPr lang="en-IE" dirty="0"/>
          </a:p>
        </p:txBody>
      </p:sp>
      <p:sp>
        <p:nvSpPr>
          <p:cNvPr id="3" name="Content Placeholder 2"/>
          <p:cNvSpPr>
            <a:spLocks noGrp="1"/>
          </p:cNvSpPr>
          <p:nvPr>
            <p:ph idx="1"/>
          </p:nvPr>
        </p:nvSpPr>
        <p:spPr>
          <a:xfrm>
            <a:off x="251520" y="1288504"/>
            <a:ext cx="5688632" cy="4876800"/>
          </a:xfrm>
        </p:spPr>
        <p:txBody>
          <a:bodyPr/>
          <a:lstStyle/>
          <a:p>
            <a:r>
              <a:rPr lang="en-IE" sz="2600" dirty="0" smtClean="0"/>
              <a:t>Low </a:t>
            </a:r>
            <a:r>
              <a:rPr lang="en-IE" sz="2600" dirty="0"/>
              <a:t>Storage Efficiency (50%)</a:t>
            </a:r>
          </a:p>
          <a:p>
            <a:r>
              <a:rPr lang="en-IE" sz="2600" dirty="0" smtClean="0"/>
              <a:t>Good performance due to striping</a:t>
            </a:r>
          </a:p>
          <a:p>
            <a:r>
              <a:rPr lang="en-IE" sz="2600" dirty="0" smtClean="0"/>
              <a:t>Good reliability due to mirroring</a:t>
            </a:r>
            <a:endParaRPr lang="en-IE" sz="2600" dirty="0"/>
          </a:p>
          <a:p>
            <a:r>
              <a:rPr lang="en-IE" sz="2600" dirty="0" smtClean="0"/>
              <a:t>High Cost</a:t>
            </a:r>
          </a:p>
          <a:p>
            <a:r>
              <a:rPr lang="en-IE" sz="2600" dirty="0" smtClean="0"/>
              <a:t>RAID 10 is Industry Standard</a:t>
            </a:r>
          </a:p>
          <a:p>
            <a:r>
              <a:rPr lang="en-IE" sz="2600" dirty="0" smtClean="0"/>
              <a:t>Storage server containing arrays of disks connected by optical fibres and connected to a server farm via a dedicated private network (SAN)</a:t>
            </a:r>
            <a:endParaRPr lang="en-IE" sz="2600" dirty="0"/>
          </a:p>
          <a:p>
            <a:endParaRPr lang="en-IE" sz="2600" dirty="0"/>
          </a:p>
        </p:txBody>
      </p:sp>
      <p:sp>
        <p:nvSpPr>
          <p:cNvPr id="4" name="Date Placeholder 3"/>
          <p:cNvSpPr>
            <a:spLocks noGrp="1"/>
          </p:cNvSpPr>
          <p:nvPr>
            <p:ph type="dt" sz="half" idx="10"/>
          </p:nvPr>
        </p:nvSpPr>
        <p:spPr/>
        <p:txBody>
          <a:bodyPr/>
          <a:lstStyle/>
          <a:p>
            <a:pPr>
              <a:defRPr/>
            </a:pPr>
            <a:r>
              <a:rPr lang="en-US" smtClean="0"/>
              <a:t>2012/2013 - DT228/4</a:t>
            </a:r>
            <a:endParaRPr lang="en-IE" dirty="0"/>
          </a:p>
        </p:txBody>
      </p:sp>
      <p:sp>
        <p:nvSpPr>
          <p:cNvPr id="5" name="Slide Number Placeholder 4"/>
          <p:cNvSpPr>
            <a:spLocks noGrp="1"/>
          </p:cNvSpPr>
          <p:nvPr>
            <p:ph type="sldNum" sz="quarter" idx="12"/>
          </p:nvPr>
        </p:nvSpPr>
        <p:spPr/>
        <p:txBody>
          <a:bodyPr/>
          <a:lstStyle/>
          <a:p>
            <a:pPr>
              <a:defRPr/>
            </a:pPr>
            <a:fld id="{255B0E39-F8AA-4982-923D-157BFA96FD10}" type="slidenum">
              <a:rPr lang="en-IE" smtClean="0"/>
              <a:pPr>
                <a:defRPr/>
              </a:pPr>
              <a:t>23</a:t>
            </a:fld>
            <a:endParaRPr lang="en-IE"/>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6663" y="2780928"/>
            <a:ext cx="3264363" cy="2448272"/>
          </a:xfrm>
          <a:prstGeom prst="rect">
            <a:avLst/>
          </a:prstGeom>
        </p:spPr>
      </p:pic>
    </p:spTree>
    <p:extLst>
      <p:ext uri="{BB962C8B-B14F-4D97-AF65-F5344CB8AC3E}">
        <p14:creationId xmlns:p14="http://schemas.microsoft.com/office/powerpoint/2010/main" val="31893322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Exercise</a:t>
            </a:r>
            <a:endParaRPr lang="en-IE" dirty="0"/>
          </a:p>
        </p:txBody>
      </p:sp>
      <p:sp>
        <p:nvSpPr>
          <p:cNvPr id="3" name="Content Placeholder 2"/>
          <p:cNvSpPr>
            <a:spLocks noGrp="1"/>
          </p:cNvSpPr>
          <p:nvPr>
            <p:ph idx="1"/>
          </p:nvPr>
        </p:nvSpPr>
        <p:spPr/>
        <p:txBody>
          <a:bodyPr/>
          <a:lstStyle/>
          <a:p>
            <a:pPr marL="514350" indent="-514350">
              <a:buFont typeface="+mj-lt"/>
              <a:buAutoNum type="arabicPeriod"/>
            </a:pPr>
            <a:r>
              <a:rPr lang="en-IE" dirty="0" smtClean="0"/>
              <a:t>How many disks are needed if you have 10GB disks and you need to store 60GB</a:t>
            </a:r>
          </a:p>
          <a:p>
            <a:r>
              <a:rPr lang="en-IE" dirty="0" smtClean="0"/>
              <a:t>RAID 0:</a:t>
            </a:r>
          </a:p>
          <a:p>
            <a:r>
              <a:rPr lang="en-IE" dirty="0" smtClean="0"/>
              <a:t>RAID 1:</a:t>
            </a:r>
          </a:p>
          <a:p>
            <a:r>
              <a:rPr lang="en-IE" dirty="0" smtClean="0"/>
              <a:t>RAID 3 or 5:</a:t>
            </a:r>
          </a:p>
          <a:p>
            <a:r>
              <a:rPr lang="en-IE" dirty="0" smtClean="0"/>
              <a:t>RAID 10:</a:t>
            </a:r>
          </a:p>
          <a:p>
            <a:r>
              <a:rPr lang="en-IE" dirty="0" smtClean="0"/>
              <a:t>RAID 0+1:</a:t>
            </a:r>
            <a:endParaRPr lang="en-IE" dirty="0"/>
          </a:p>
        </p:txBody>
      </p:sp>
      <p:sp>
        <p:nvSpPr>
          <p:cNvPr id="4" name="Date Placeholder 3"/>
          <p:cNvSpPr>
            <a:spLocks noGrp="1"/>
          </p:cNvSpPr>
          <p:nvPr>
            <p:ph type="dt" sz="half" idx="10"/>
          </p:nvPr>
        </p:nvSpPr>
        <p:spPr/>
        <p:txBody>
          <a:bodyPr/>
          <a:lstStyle/>
          <a:p>
            <a:pPr>
              <a:defRPr/>
            </a:pPr>
            <a:r>
              <a:rPr lang="en-US" smtClean="0"/>
              <a:t>2012/2013 - DT228/4</a:t>
            </a:r>
            <a:endParaRPr lang="en-IE" dirty="0"/>
          </a:p>
        </p:txBody>
      </p:sp>
      <p:sp>
        <p:nvSpPr>
          <p:cNvPr id="5" name="Slide Number Placeholder 4"/>
          <p:cNvSpPr>
            <a:spLocks noGrp="1"/>
          </p:cNvSpPr>
          <p:nvPr>
            <p:ph type="sldNum" sz="quarter" idx="12"/>
          </p:nvPr>
        </p:nvSpPr>
        <p:spPr/>
        <p:txBody>
          <a:bodyPr/>
          <a:lstStyle/>
          <a:p>
            <a:pPr>
              <a:defRPr/>
            </a:pPr>
            <a:fld id="{255B0E39-F8AA-4982-923D-157BFA96FD10}" type="slidenum">
              <a:rPr lang="en-IE" smtClean="0"/>
              <a:pPr>
                <a:defRPr/>
              </a:pPr>
              <a:t>24</a:t>
            </a:fld>
            <a:endParaRPr lang="en-IE"/>
          </a:p>
        </p:txBody>
      </p:sp>
    </p:spTree>
    <p:extLst>
      <p:ext uri="{BB962C8B-B14F-4D97-AF65-F5344CB8AC3E}">
        <p14:creationId xmlns:p14="http://schemas.microsoft.com/office/powerpoint/2010/main" val="32918572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Comparison</a:t>
            </a:r>
            <a:endParaRPr lang="en-IE" dirty="0"/>
          </a:p>
        </p:txBody>
      </p:sp>
      <p:graphicFrame>
        <p:nvGraphicFramePr>
          <p:cNvPr id="6" name="Content Placeholder 5"/>
          <p:cNvGraphicFramePr>
            <a:graphicFrameLocks noGrp="1"/>
          </p:cNvGraphicFramePr>
          <p:nvPr>
            <p:ph idx="1"/>
            <p:extLst/>
          </p:nvPr>
        </p:nvGraphicFramePr>
        <p:xfrm>
          <a:off x="72008" y="1772816"/>
          <a:ext cx="8964488" cy="3012440"/>
        </p:xfrm>
        <a:graphic>
          <a:graphicData uri="http://schemas.openxmlformats.org/drawingml/2006/table">
            <a:tbl>
              <a:tblPr firstRow="1" bandRow="1">
                <a:tableStyleId>{5940675A-B579-460E-94D1-54222C63F5DA}</a:tableStyleId>
              </a:tblPr>
              <a:tblGrid>
                <a:gridCol w="929887"/>
                <a:gridCol w="1219066"/>
                <a:gridCol w="1442963"/>
                <a:gridCol w="1388637"/>
                <a:gridCol w="1388637"/>
                <a:gridCol w="1371162"/>
                <a:gridCol w="1224136"/>
              </a:tblGrid>
              <a:tr h="370840">
                <a:tc>
                  <a:txBody>
                    <a:bodyPr/>
                    <a:lstStyle/>
                    <a:p>
                      <a:r>
                        <a:rPr lang="en-IE" sz="1600" dirty="0" smtClean="0"/>
                        <a:t>RAID  LEVEL</a:t>
                      </a:r>
                      <a:endParaRPr lang="en-IE" sz="1600" dirty="0"/>
                    </a:p>
                  </a:txBody>
                  <a:tcPr/>
                </a:tc>
                <a:tc>
                  <a:txBody>
                    <a:bodyPr/>
                    <a:lstStyle/>
                    <a:p>
                      <a:r>
                        <a:rPr lang="en-IE" sz="1600" dirty="0" smtClean="0"/>
                        <a:t>Storage</a:t>
                      </a:r>
                      <a:r>
                        <a:rPr lang="en-IE" sz="1600" baseline="0" dirty="0" smtClean="0"/>
                        <a:t> Efficiency</a:t>
                      </a:r>
                      <a:endParaRPr lang="en-IE" sz="1600" dirty="0"/>
                    </a:p>
                  </a:txBody>
                  <a:tcPr/>
                </a:tc>
                <a:tc>
                  <a:txBody>
                    <a:bodyPr/>
                    <a:lstStyle/>
                    <a:p>
                      <a:r>
                        <a:rPr lang="en-IE" sz="1600" dirty="0" smtClean="0"/>
                        <a:t>Performance</a:t>
                      </a:r>
                      <a:endParaRPr lang="en-IE" sz="1600" dirty="0"/>
                    </a:p>
                  </a:txBody>
                  <a:tcPr/>
                </a:tc>
                <a:tc>
                  <a:txBody>
                    <a:bodyPr/>
                    <a:lstStyle/>
                    <a:p>
                      <a:r>
                        <a:rPr lang="en-IE" sz="1600" dirty="0" smtClean="0"/>
                        <a:t>Write Concurrency</a:t>
                      </a:r>
                      <a:endParaRPr lang="en-IE" sz="1600" dirty="0"/>
                    </a:p>
                  </a:txBody>
                  <a:tcPr/>
                </a:tc>
                <a:tc>
                  <a:txBody>
                    <a:bodyPr/>
                    <a:lstStyle/>
                    <a:p>
                      <a:r>
                        <a:rPr lang="en-IE" sz="1600" dirty="0" smtClean="0"/>
                        <a:t>Read Concurrency</a:t>
                      </a:r>
                      <a:endParaRPr lang="en-IE" sz="1600" dirty="0"/>
                    </a:p>
                  </a:txBody>
                  <a:tcPr/>
                </a:tc>
                <a:tc>
                  <a:txBody>
                    <a:bodyPr/>
                    <a:lstStyle/>
                    <a:p>
                      <a:r>
                        <a:rPr lang="en-IE" sz="1600" dirty="0" smtClean="0"/>
                        <a:t>Redundancy</a:t>
                      </a:r>
                      <a:endParaRPr lang="en-IE" sz="1600" dirty="0"/>
                    </a:p>
                  </a:txBody>
                  <a:tcPr/>
                </a:tc>
                <a:tc>
                  <a:txBody>
                    <a:bodyPr/>
                    <a:lstStyle/>
                    <a:p>
                      <a:r>
                        <a:rPr lang="en-IE" sz="1600" dirty="0" smtClean="0"/>
                        <a:t>Costs</a:t>
                      </a:r>
                      <a:endParaRPr lang="en-IE" sz="1600" dirty="0"/>
                    </a:p>
                  </a:txBody>
                  <a:tcPr/>
                </a:tc>
              </a:tr>
              <a:tr h="370840">
                <a:tc>
                  <a:txBody>
                    <a:bodyPr/>
                    <a:lstStyle/>
                    <a:p>
                      <a:r>
                        <a:rPr lang="en-IE" sz="1600" dirty="0" smtClean="0"/>
                        <a:t>0</a:t>
                      </a:r>
                    </a:p>
                  </a:txBody>
                  <a:tcPr/>
                </a:tc>
                <a:tc>
                  <a:txBody>
                    <a:bodyPr/>
                    <a:lstStyle/>
                    <a:p>
                      <a:r>
                        <a:rPr lang="en-IE" sz="1600" dirty="0" smtClean="0"/>
                        <a:t>100%</a:t>
                      </a:r>
                      <a:endParaRPr lang="en-IE" sz="1600" dirty="0"/>
                    </a:p>
                  </a:txBody>
                  <a:tcPr/>
                </a:tc>
                <a:tc>
                  <a:txBody>
                    <a:bodyPr/>
                    <a:lstStyle/>
                    <a:p>
                      <a:r>
                        <a:rPr lang="en-IE" sz="1600" dirty="0" smtClean="0"/>
                        <a:t>High</a:t>
                      </a:r>
                      <a:endParaRPr lang="en-IE" sz="1600" dirty="0"/>
                    </a:p>
                  </a:txBody>
                  <a:tcPr/>
                </a:tc>
                <a:tc>
                  <a:txBody>
                    <a:bodyPr/>
                    <a:lstStyle/>
                    <a:p>
                      <a:r>
                        <a:rPr lang="en-IE" sz="1600" dirty="0" smtClean="0"/>
                        <a:t>Y</a:t>
                      </a:r>
                      <a:endParaRPr lang="en-IE" sz="1600" dirty="0"/>
                    </a:p>
                  </a:txBody>
                  <a:tcPr/>
                </a:tc>
                <a:tc>
                  <a:txBody>
                    <a:bodyPr/>
                    <a:lstStyle/>
                    <a:p>
                      <a:r>
                        <a:rPr lang="en-IE" sz="1600" dirty="0" smtClean="0"/>
                        <a:t>Y</a:t>
                      </a:r>
                      <a:endParaRPr lang="en-IE" sz="1600" dirty="0"/>
                    </a:p>
                  </a:txBody>
                  <a:tcPr/>
                </a:tc>
                <a:tc>
                  <a:txBody>
                    <a:bodyPr/>
                    <a:lstStyle/>
                    <a:p>
                      <a:r>
                        <a:rPr lang="en-IE" sz="1600" dirty="0" smtClean="0"/>
                        <a:t>None</a:t>
                      </a:r>
                      <a:endParaRPr lang="en-IE" sz="1600" dirty="0"/>
                    </a:p>
                  </a:txBody>
                  <a:tcPr/>
                </a:tc>
                <a:tc>
                  <a:txBody>
                    <a:bodyPr/>
                    <a:lstStyle/>
                    <a:p>
                      <a:r>
                        <a:rPr lang="en-IE" sz="1600" dirty="0" smtClean="0"/>
                        <a:t>Low</a:t>
                      </a:r>
                      <a:endParaRPr lang="en-IE" sz="1600" dirty="0"/>
                    </a:p>
                  </a:txBody>
                  <a:tcPr/>
                </a:tc>
              </a:tr>
              <a:tr h="370840">
                <a:tc>
                  <a:txBody>
                    <a:bodyPr/>
                    <a:lstStyle/>
                    <a:p>
                      <a:r>
                        <a:rPr lang="en-IE" sz="1600" dirty="0" smtClean="0"/>
                        <a:t>1</a:t>
                      </a:r>
                      <a:endParaRPr lang="en-IE" sz="1600" dirty="0"/>
                    </a:p>
                  </a:txBody>
                  <a:tcPr/>
                </a:tc>
                <a:tc>
                  <a:txBody>
                    <a:bodyPr/>
                    <a:lstStyle/>
                    <a:p>
                      <a:r>
                        <a:rPr lang="en-IE" sz="1600" dirty="0" smtClean="0"/>
                        <a:t>50% (or</a:t>
                      </a:r>
                      <a:r>
                        <a:rPr lang="en-IE" sz="1600" baseline="0" dirty="0" smtClean="0"/>
                        <a:t> lower)</a:t>
                      </a:r>
                      <a:endParaRPr lang="en-IE" sz="1600" dirty="0"/>
                    </a:p>
                  </a:txBody>
                  <a:tcPr/>
                </a:tc>
                <a:tc>
                  <a:txBody>
                    <a:bodyPr/>
                    <a:lstStyle/>
                    <a:p>
                      <a:r>
                        <a:rPr lang="en-IE" sz="1600" dirty="0" smtClean="0"/>
                        <a:t>Low</a:t>
                      </a:r>
                      <a:endParaRPr lang="en-IE" sz="1600" dirty="0"/>
                    </a:p>
                  </a:txBody>
                  <a:tcPr/>
                </a:tc>
                <a:tc>
                  <a:txBody>
                    <a:bodyPr/>
                    <a:lstStyle/>
                    <a:p>
                      <a:r>
                        <a:rPr lang="en-IE" sz="1600" dirty="0" smtClean="0"/>
                        <a:t>N</a:t>
                      </a:r>
                      <a:endParaRPr lang="en-IE" sz="1600" dirty="0"/>
                    </a:p>
                  </a:txBody>
                  <a:tcPr/>
                </a:tc>
                <a:tc>
                  <a:txBody>
                    <a:bodyPr/>
                    <a:lstStyle/>
                    <a:p>
                      <a:r>
                        <a:rPr lang="en-IE" sz="1600" dirty="0" smtClean="0"/>
                        <a:t>Y</a:t>
                      </a:r>
                      <a:endParaRPr lang="en-IE" sz="1600" dirty="0"/>
                    </a:p>
                  </a:txBody>
                  <a:tcPr/>
                </a:tc>
                <a:tc>
                  <a:txBody>
                    <a:bodyPr/>
                    <a:lstStyle/>
                    <a:p>
                      <a:r>
                        <a:rPr lang="en-IE" sz="1600" dirty="0" smtClean="0"/>
                        <a:t>Mirroring</a:t>
                      </a:r>
                      <a:endParaRPr lang="en-IE" sz="1600" dirty="0"/>
                    </a:p>
                  </a:txBody>
                  <a:tcPr/>
                </a:tc>
                <a:tc>
                  <a:txBody>
                    <a:bodyPr/>
                    <a:lstStyle/>
                    <a:p>
                      <a:r>
                        <a:rPr lang="en-IE" sz="1600" dirty="0" smtClean="0"/>
                        <a:t>High</a:t>
                      </a:r>
                      <a:endParaRPr lang="en-IE" sz="1600" dirty="0"/>
                    </a:p>
                  </a:txBody>
                  <a:tcPr/>
                </a:tc>
              </a:tr>
              <a:tr h="370840">
                <a:tc>
                  <a:txBody>
                    <a:bodyPr/>
                    <a:lstStyle/>
                    <a:p>
                      <a:r>
                        <a:rPr lang="en-IE" sz="1600" dirty="0" smtClean="0"/>
                        <a:t>3</a:t>
                      </a:r>
                      <a:endParaRPr lang="en-IE" sz="1600" dirty="0"/>
                    </a:p>
                  </a:txBody>
                  <a:tcPr/>
                </a:tc>
                <a:tc>
                  <a:txBody>
                    <a:bodyPr/>
                    <a:lstStyle/>
                    <a:p>
                      <a:r>
                        <a:rPr lang="en-IE" sz="1600" dirty="0" smtClean="0"/>
                        <a:t>Medium</a:t>
                      </a:r>
                      <a:endParaRPr lang="en-IE" sz="1600" dirty="0"/>
                    </a:p>
                  </a:txBody>
                  <a:tcPr/>
                </a:tc>
                <a:tc>
                  <a:txBody>
                    <a:bodyPr/>
                    <a:lstStyle/>
                    <a:p>
                      <a:r>
                        <a:rPr lang="en-IE" sz="1600" dirty="0" smtClean="0"/>
                        <a:t>Medium</a:t>
                      </a:r>
                      <a:endParaRPr lang="en-IE" sz="1600" dirty="0"/>
                    </a:p>
                  </a:txBody>
                  <a:tcPr/>
                </a:tc>
                <a:tc>
                  <a:txBody>
                    <a:bodyPr/>
                    <a:lstStyle/>
                    <a:p>
                      <a:r>
                        <a:rPr lang="en-IE" sz="1600" dirty="0" smtClean="0"/>
                        <a:t>N</a:t>
                      </a:r>
                      <a:endParaRPr lang="en-IE" sz="1600" dirty="0"/>
                    </a:p>
                  </a:txBody>
                  <a:tcPr/>
                </a:tc>
                <a:tc>
                  <a:txBody>
                    <a:bodyPr/>
                    <a:lstStyle/>
                    <a:p>
                      <a:r>
                        <a:rPr lang="en-IE" sz="1600" dirty="0" smtClean="0"/>
                        <a:t>Y (N)</a:t>
                      </a:r>
                      <a:endParaRPr lang="en-IE" sz="1600" dirty="0"/>
                    </a:p>
                  </a:txBody>
                  <a:tcPr/>
                </a:tc>
                <a:tc>
                  <a:txBody>
                    <a:bodyPr/>
                    <a:lstStyle/>
                    <a:p>
                      <a:r>
                        <a:rPr lang="en-IE" sz="1600" dirty="0" smtClean="0"/>
                        <a:t>Parity</a:t>
                      </a:r>
                      <a:endParaRPr lang="en-IE" sz="1600" dirty="0"/>
                    </a:p>
                  </a:txBody>
                  <a:tcPr/>
                </a:tc>
                <a:tc>
                  <a:txBody>
                    <a:bodyPr/>
                    <a:lstStyle/>
                    <a:p>
                      <a:r>
                        <a:rPr lang="en-IE" sz="1600" dirty="0" smtClean="0"/>
                        <a:t>Fair</a:t>
                      </a:r>
                      <a:endParaRPr lang="en-IE" sz="1600" dirty="0"/>
                    </a:p>
                  </a:txBody>
                  <a:tcPr/>
                </a:tc>
              </a:tr>
              <a:tr h="370840">
                <a:tc>
                  <a:txBody>
                    <a:bodyPr/>
                    <a:lstStyle/>
                    <a:p>
                      <a:r>
                        <a:rPr lang="en-IE" sz="1600" dirty="0" smtClean="0"/>
                        <a:t>5</a:t>
                      </a:r>
                      <a:endParaRPr lang="en-IE" sz="1600" dirty="0"/>
                    </a:p>
                  </a:txBody>
                  <a:tcPr/>
                </a:tc>
                <a:tc>
                  <a:txBody>
                    <a:bodyPr/>
                    <a:lstStyle/>
                    <a:p>
                      <a:r>
                        <a:rPr lang="en-IE" sz="1600" dirty="0" smtClean="0"/>
                        <a:t>Medium</a:t>
                      </a:r>
                      <a:endParaRPr lang="en-IE" sz="1600" dirty="0"/>
                    </a:p>
                  </a:txBody>
                  <a:tcPr/>
                </a:tc>
                <a:tc>
                  <a:txBody>
                    <a:bodyPr/>
                    <a:lstStyle/>
                    <a:p>
                      <a:r>
                        <a:rPr lang="en-IE" sz="1600" dirty="0" smtClean="0"/>
                        <a:t>Medium</a:t>
                      </a:r>
                      <a:endParaRPr lang="en-IE" sz="1600" dirty="0"/>
                    </a:p>
                  </a:txBody>
                  <a:tcPr/>
                </a:tc>
                <a:tc>
                  <a:txBody>
                    <a:bodyPr/>
                    <a:lstStyle/>
                    <a:p>
                      <a:r>
                        <a:rPr lang="en-IE" sz="1600" dirty="0" smtClean="0"/>
                        <a:t>N</a:t>
                      </a:r>
                      <a:endParaRPr lang="en-IE" sz="1600" dirty="0"/>
                    </a:p>
                  </a:txBody>
                  <a:tcPr/>
                </a:tc>
                <a:tc>
                  <a:txBody>
                    <a:bodyPr/>
                    <a:lstStyle/>
                    <a:p>
                      <a:r>
                        <a:rPr lang="en-IE" sz="1600" dirty="0" smtClean="0"/>
                        <a:t>Y</a:t>
                      </a:r>
                      <a:r>
                        <a:rPr lang="en-IE" sz="1600" baseline="0" dirty="0" smtClean="0"/>
                        <a:t> (N)</a:t>
                      </a:r>
                      <a:endParaRPr lang="en-IE" sz="1600" dirty="0"/>
                    </a:p>
                  </a:txBody>
                  <a:tcPr/>
                </a:tc>
                <a:tc>
                  <a:txBody>
                    <a:bodyPr/>
                    <a:lstStyle/>
                    <a:p>
                      <a:r>
                        <a:rPr lang="en-IE" sz="1600" dirty="0" smtClean="0"/>
                        <a:t>Parity</a:t>
                      </a:r>
                      <a:endParaRPr lang="en-IE" sz="1600" dirty="0"/>
                    </a:p>
                  </a:txBody>
                  <a:tcPr/>
                </a:tc>
                <a:tc>
                  <a:txBody>
                    <a:bodyPr/>
                    <a:lstStyle/>
                    <a:p>
                      <a:r>
                        <a:rPr lang="en-IE" sz="1600" dirty="0" smtClean="0"/>
                        <a:t>Fair</a:t>
                      </a:r>
                      <a:endParaRPr lang="en-IE" sz="1600" dirty="0"/>
                    </a:p>
                  </a:txBody>
                  <a:tcPr/>
                </a:tc>
              </a:tr>
              <a:tr h="370840">
                <a:tc>
                  <a:txBody>
                    <a:bodyPr/>
                    <a:lstStyle/>
                    <a:p>
                      <a:r>
                        <a:rPr lang="en-IE" sz="1600" dirty="0" smtClean="0"/>
                        <a:t>10</a:t>
                      </a:r>
                      <a:endParaRPr lang="en-IE" sz="1600" dirty="0"/>
                    </a:p>
                  </a:txBody>
                  <a:tcPr/>
                </a:tc>
                <a:tc>
                  <a:txBody>
                    <a:bodyPr/>
                    <a:lstStyle/>
                    <a:p>
                      <a:r>
                        <a:rPr lang="en-IE" sz="1600" dirty="0" smtClean="0"/>
                        <a:t>50% (low)</a:t>
                      </a:r>
                      <a:endParaRPr lang="en-IE" sz="1600" dirty="0"/>
                    </a:p>
                  </a:txBody>
                  <a:tcPr/>
                </a:tc>
                <a:tc>
                  <a:txBody>
                    <a:bodyPr/>
                    <a:lstStyle/>
                    <a:p>
                      <a:r>
                        <a:rPr lang="en-IE" sz="1600" dirty="0" smtClean="0"/>
                        <a:t>High</a:t>
                      </a:r>
                      <a:endParaRPr lang="en-IE" sz="1600" dirty="0"/>
                    </a:p>
                  </a:txBody>
                  <a:tcPr/>
                </a:tc>
                <a:tc>
                  <a:txBody>
                    <a:bodyPr/>
                    <a:lstStyle/>
                    <a:p>
                      <a:r>
                        <a:rPr lang="en-IE" sz="1600" dirty="0" smtClean="0"/>
                        <a:t>Y</a:t>
                      </a:r>
                      <a:endParaRPr lang="en-IE" sz="1600" dirty="0"/>
                    </a:p>
                  </a:txBody>
                  <a:tcPr/>
                </a:tc>
                <a:tc>
                  <a:txBody>
                    <a:bodyPr/>
                    <a:lstStyle/>
                    <a:p>
                      <a:r>
                        <a:rPr lang="en-IE" sz="1600" dirty="0" smtClean="0"/>
                        <a:t>Y</a:t>
                      </a:r>
                      <a:endParaRPr lang="en-IE" sz="1600" dirty="0"/>
                    </a:p>
                  </a:txBody>
                  <a:tcPr/>
                </a:tc>
                <a:tc>
                  <a:txBody>
                    <a:bodyPr/>
                    <a:lstStyle/>
                    <a:p>
                      <a:r>
                        <a:rPr lang="en-IE" sz="1600" dirty="0" smtClean="0"/>
                        <a:t>Mirroring</a:t>
                      </a:r>
                      <a:endParaRPr lang="en-IE" sz="1600" dirty="0"/>
                    </a:p>
                  </a:txBody>
                  <a:tcPr/>
                </a:tc>
                <a:tc>
                  <a:txBody>
                    <a:bodyPr/>
                    <a:lstStyle/>
                    <a:p>
                      <a:r>
                        <a:rPr lang="en-IE" sz="1600" dirty="0" smtClean="0"/>
                        <a:t>High</a:t>
                      </a:r>
                      <a:endParaRPr lang="en-IE" sz="1600" dirty="0"/>
                    </a:p>
                  </a:txBody>
                  <a:tcPr/>
                </a:tc>
              </a:tr>
              <a:tr h="370840">
                <a:tc>
                  <a:txBody>
                    <a:bodyPr/>
                    <a:lstStyle/>
                    <a:p>
                      <a:r>
                        <a:rPr lang="en-IE" sz="1600" dirty="0" smtClean="0"/>
                        <a:t>01</a:t>
                      </a:r>
                      <a:endParaRPr lang="en-IE" sz="1600" dirty="0"/>
                    </a:p>
                  </a:txBody>
                  <a:tcPr/>
                </a:tc>
                <a:tc>
                  <a:txBody>
                    <a:bodyPr/>
                    <a:lstStyle/>
                    <a:p>
                      <a:r>
                        <a:rPr lang="en-IE" sz="1600" dirty="0" smtClean="0"/>
                        <a:t>50% (low)</a:t>
                      </a:r>
                      <a:endParaRPr lang="en-IE" sz="1600" dirty="0"/>
                    </a:p>
                  </a:txBody>
                  <a:tcPr/>
                </a:tc>
                <a:tc>
                  <a:txBody>
                    <a:bodyPr/>
                    <a:lstStyle/>
                    <a:p>
                      <a:r>
                        <a:rPr lang="en-IE" sz="1600" dirty="0" smtClean="0"/>
                        <a:t>High</a:t>
                      </a:r>
                      <a:endParaRPr lang="en-IE" sz="1600" dirty="0"/>
                    </a:p>
                  </a:txBody>
                  <a:tcPr/>
                </a:tc>
                <a:tc>
                  <a:txBody>
                    <a:bodyPr/>
                    <a:lstStyle/>
                    <a:p>
                      <a:r>
                        <a:rPr lang="en-IE" sz="1600" dirty="0" smtClean="0"/>
                        <a:t>Y</a:t>
                      </a:r>
                      <a:endParaRPr lang="en-IE" sz="1600" dirty="0"/>
                    </a:p>
                  </a:txBody>
                  <a:tcPr/>
                </a:tc>
                <a:tc>
                  <a:txBody>
                    <a:bodyPr/>
                    <a:lstStyle/>
                    <a:p>
                      <a:r>
                        <a:rPr lang="en-IE" sz="1600" dirty="0" smtClean="0"/>
                        <a:t>Y</a:t>
                      </a:r>
                      <a:endParaRPr lang="en-IE" sz="1600" dirty="0"/>
                    </a:p>
                  </a:txBody>
                  <a:tcPr/>
                </a:tc>
                <a:tc>
                  <a:txBody>
                    <a:bodyPr/>
                    <a:lstStyle/>
                    <a:p>
                      <a:r>
                        <a:rPr lang="en-IE" sz="1600" dirty="0" smtClean="0"/>
                        <a:t>Mirroring</a:t>
                      </a:r>
                      <a:endParaRPr lang="en-IE" sz="1600" dirty="0"/>
                    </a:p>
                  </a:txBody>
                  <a:tcPr/>
                </a:tc>
                <a:tc>
                  <a:txBody>
                    <a:bodyPr/>
                    <a:lstStyle/>
                    <a:p>
                      <a:r>
                        <a:rPr lang="en-IE" sz="1600" dirty="0" smtClean="0"/>
                        <a:t>High</a:t>
                      </a:r>
                      <a:endParaRPr lang="en-IE" sz="1600" dirty="0"/>
                    </a:p>
                  </a:txBody>
                  <a:tcPr/>
                </a:tc>
              </a:tr>
            </a:tbl>
          </a:graphicData>
        </a:graphic>
      </p:graphicFrame>
      <p:sp>
        <p:nvSpPr>
          <p:cNvPr id="5" name="Slide Number Placeholder 4"/>
          <p:cNvSpPr>
            <a:spLocks noGrp="1"/>
          </p:cNvSpPr>
          <p:nvPr>
            <p:ph type="sldNum" sz="quarter" idx="12"/>
          </p:nvPr>
        </p:nvSpPr>
        <p:spPr/>
        <p:txBody>
          <a:bodyPr/>
          <a:lstStyle/>
          <a:p>
            <a:pPr>
              <a:defRPr/>
            </a:pPr>
            <a:fld id="{255B0E39-F8AA-4982-923D-157BFA96FD10}" type="slidenum">
              <a:rPr lang="en-IE" smtClean="0"/>
              <a:pPr>
                <a:defRPr/>
              </a:pPr>
              <a:t>25</a:t>
            </a:fld>
            <a:endParaRPr lang="en-IE"/>
          </a:p>
        </p:txBody>
      </p:sp>
      <p:sp>
        <p:nvSpPr>
          <p:cNvPr id="8" name="Content Placeholder 2"/>
          <p:cNvSpPr txBox="1">
            <a:spLocks/>
          </p:cNvSpPr>
          <p:nvPr/>
        </p:nvSpPr>
        <p:spPr bwMode="auto">
          <a:xfrm>
            <a:off x="457200" y="5013176"/>
            <a:ext cx="8229600" cy="13876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Unicode MS" pitchFamily="34" charset="-128"/>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Font typeface="Arial Unicode MS" pitchFamily="34" charset="-128"/>
              <a:buChar char="»"/>
              <a:defRPr sz="2400">
                <a:solidFill>
                  <a:schemeClr val="tx1"/>
                </a:solidFill>
                <a:latin typeface="+mn-lt"/>
              </a:defRPr>
            </a:lvl2pPr>
            <a:lvl3pPr marL="1143000" indent="-228600" algn="l" rtl="0" eaLnBrk="1" fontAlgn="base" hangingPunct="1">
              <a:spcBef>
                <a:spcPct val="20000"/>
              </a:spcBef>
              <a:spcAft>
                <a:spcPct val="0"/>
              </a:spcAft>
              <a:buFont typeface="Arial Unicode MS" pitchFamily="34" charset="-128"/>
              <a:buChar char="»"/>
              <a:defRPr sz="2000">
                <a:solidFill>
                  <a:schemeClr val="tx1"/>
                </a:solidFill>
                <a:latin typeface="+mn-lt"/>
              </a:defRPr>
            </a:lvl3pPr>
            <a:lvl4pPr marL="1600200" indent="-228600" algn="l" rtl="0" eaLnBrk="1" fontAlgn="base" hangingPunct="1">
              <a:spcBef>
                <a:spcPct val="20000"/>
              </a:spcBef>
              <a:spcAft>
                <a:spcPct val="0"/>
              </a:spcAft>
              <a:buFont typeface="Arial Unicode MS" pitchFamily="34" charset="-128"/>
              <a:buChar char="»"/>
              <a:defRPr>
                <a:solidFill>
                  <a:schemeClr val="tx1"/>
                </a:solidFill>
                <a:latin typeface="+mn-lt"/>
              </a:defRPr>
            </a:lvl4pPr>
            <a:lvl5pPr marL="2057400" indent="-228600" algn="l" rtl="0" eaLnBrk="1" fontAlgn="base" hangingPunct="1">
              <a:spcBef>
                <a:spcPct val="20000"/>
              </a:spcBef>
              <a:spcAft>
                <a:spcPct val="0"/>
              </a:spcAft>
              <a:buFont typeface="Arial Unicode MS" pitchFamily="34" charset="-128"/>
              <a:buChar char="»"/>
              <a:defRPr>
                <a:solidFill>
                  <a:schemeClr val="tx1"/>
                </a:solidFill>
                <a:latin typeface="+mn-lt"/>
              </a:defRPr>
            </a:lvl5pPr>
            <a:lvl6pPr marL="2514600" indent="-228600" algn="l" rtl="0" eaLnBrk="1" fontAlgn="base" hangingPunct="1">
              <a:spcBef>
                <a:spcPct val="20000"/>
              </a:spcBef>
              <a:spcAft>
                <a:spcPct val="0"/>
              </a:spcAft>
              <a:buFont typeface="Arial Unicode MS" pitchFamily="34" charset="-128"/>
              <a:buChar char="»"/>
              <a:defRPr>
                <a:solidFill>
                  <a:schemeClr val="tx1"/>
                </a:solidFill>
                <a:latin typeface="+mn-lt"/>
              </a:defRPr>
            </a:lvl6pPr>
            <a:lvl7pPr marL="2971800" indent="-228600" algn="l" rtl="0" eaLnBrk="1" fontAlgn="base" hangingPunct="1">
              <a:spcBef>
                <a:spcPct val="20000"/>
              </a:spcBef>
              <a:spcAft>
                <a:spcPct val="0"/>
              </a:spcAft>
              <a:buFont typeface="Arial Unicode MS" pitchFamily="34" charset="-128"/>
              <a:buChar char="»"/>
              <a:defRPr>
                <a:solidFill>
                  <a:schemeClr val="tx1"/>
                </a:solidFill>
                <a:latin typeface="+mn-lt"/>
              </a:defRPr>
            </a:lvl7pPr>
            <a:lvl8pPr marL="3429000" indent="-228600" algn="l" rtl="0" eaLnBrk="1" fontAlgn="base" hangingPunct="1">
              <a:spcBef>
                <a:spcPct val="20000"/>
              </a:spcBef>
              <a:spcAft>
                <a:spcPct val="0"/>
              </a:spcAft>
              <a:buFont typeface="Arial Unicode MS" pitchFamily="34" charset="-128"/>
              <a:buChar char="»"/>
              <a:defRPr>
                <a:solidFill>
                  <a:schemeClr val="tx1"/>
                </a:solidFill>
                <a:latin typeface="+mn-lt"/>
              </a:defRPr>
            </a:lvl8pPr>
            <a:lvl9pPr marL="3886200" indent="-228600" algn="l" rtl="0" eaLnBrk="1" fontAlgn="base" hangingPunct="1">
              <a:spcBef>
                <a:spcPct val="20000"/>
              </a:spcBef>
              <a:spcAft>
                <a:spcPct val="0"/>
              </a:spcAft>
              <a:buFont typeface="Arial Unicode MS" pitchFamily="34" charset="-128"/>
              <a:buChar char="»"/>
              <a:defRPr>
                <a:solidFill>
                  <a:schemeClr val="tx1"/>
                </a:solidFill>
                <a:latin typeface="+mn-lt"/>
              </a:defRPr>
            </a:lvl9pPr>
          </a:lstStyle>
          <a:p>
            <a:r>
              <a:rPr lang="en-IE" sz="2600" dirty="0" smtClean="0"/>
              <a:t>RAID 10 slightly better advantages than RAID 0+1</a:t>
            </a:r>
            <a:endParaRPr lang="en-IE" sz="2600" dirty="0"/>
          </a:p>
        </p:txBody>
      </p:sp>
    </p:spTree>
    <p:extLst>
      <p:ext uri="{BB962C8B-B14F-4D97-AF65-F5344CB8AC3E}">
        <p14:creationId xmlns:p14="http://schemas.microsoft.com/office/powerpoint/2010/main" val="14854358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Conclusions</a:t>
            </a:r>
            <a:endParaRPr lang="en-IE" dirty="0"/>
          </a:p>
        </p:txBody>
      </p:sp>
      <p:sp>
        <p:nvSpPr>
          <p:cNvPr id="3" name="Content Placeholder 2"/>
          <p:cNvSpPr>
            <a:spLocks noGrp="1"/>
          </p:cNvSpPr>
          <p:nvPr>
            <p:ph idx="1"/>
          </p:nvPr>
        </p:nvSpPr>
        <p:spPr>
          <a:xfrm>
            <a:off x="395536" y="1268760"/>
            <a:ext cx="8229600" cy="4876800"/>
          </a:xfrm>
        </p:spPr>
        <p:txBody>
          <a:bodyPr/>
          <a:lstStyle/>
          <a:p>
            <a:r>
              <a:rPr lang="en-IE" dirty="0" smtClean="0"/>
              <a:t>RAID improves performance and reliability</a:t>
            </a:r>
          </a:p>
          <a:p>
            <a:r>
              <a:rPr lang="en-IE" dirty="0" smtClean="0"/>
              <a:t>Which one is the best choice?</a:t>
            </a:r>
          </a:p>
          <a:p>
            <a:pPr lvl="1"/>
            <a:r>
              <a:rPr lang="en-IE" b="1" u="sng" dirty="0" smtClean="0"/>
              <a:t>It is a trade off</a:t>
            </a:r>
            <a:r>
              <a:rPr lang="en-IE" dirty="0" smtClean="0"/>
              <a:t>, it depends on performance required, budget and criticality of data</a:t>
            </a:r>
          </a:p>
          <a:p>
            <a:pPr lvl="1"/>
            <a:r>
              <a:rPr lang="en-IE" dirty="0" smtClean="0"/>
              <a:t>RAID 10 s the most used standard in industry for big companies with large budget and medium dataset</a:t>
            </a:r>
          </a:p>
          <a:p>
            <a:pPr lvl="1"/>
            <a:r>
              <a:rPr lang="en-IE" dirty="0" smtClean="0"/>
              <a:t>RAID 5 is popular (cheaper solution but still good performance)</a:t>
            </a:r>
          </a:p>
          <a:p>
            <a:pPr lvl="1"/>
            <a:r>
              <a:rPr lang="en-IE" dirty="0" smtClean="0"/>
              <a:t>Critical data – such as operating system – are usually mirrored</a:t>
            </a:r>
          </a:p>
          <a:p>
            <a:pPr lvl="1"/>
            <a:r>
              <a:rPr lang="en-IE" dirty="0" smtClean="0"/>
              <a:t>Non critical data can be striped only</a:t>
            </a:r>
          </a:p>
          <a:p>
            <a:pPr lvl="1"/>
            <a:r>
              <a:rPr lang="en-IE" dirty="0" smtClean="0"/>
              <a:t>Non critical data with little access do not require RAID</a:t>
            </a:r>
            <a:endParaRPr lang="en-IE" dirty="0"/>
          </a:p>
        </p:txBody>
      </p:sp>
      <p:sp>
        <p:nvSpPr>
          <p:cNvPr id="4" name="Date Placeholder 3"/>
          <p:cNvSpPr>
            <a:spLocks noGrp="1"/>
          </p:cNvSpPr>
          <p:nvPr>
            <p:ph type="dt" sz="half" idx="10"/>
          </p:nvPr>
        </p:nvSpPr>
        <p:spPr/>
        <p:txBody>
          <a:bodyPr/>
          <a:lstStyle/>
          <a:p>
            <a:pPr>
              <a:defRPr/>
            </a:pPr>
            <a:r>
              <a:rPr lang="en-US" smtClean="0"/>
              <a:t>2012/2013 - DT228/4</a:t>
            </a:r>
            <a:endParaRPr lang="en-IE" dirty="0"/>
          </a:p>
        </p:txBody>
      </p:sp>
      <p:sp>
        <p:nvSpPr>
          <p:cNvPr id="5" name="Slide Number Placeholder 4"/>
          <p:cNvSpPr>
            <a:spLocks noGrp="1"/>
          </p:cNvSpPr>
          <p:nvPr>
            <p:ph type="sldNum" sz="quarter" idx="12"/>
          </p:nvPr>
        </p:nvSpPr>
        <p:spPr/>
        <p:txBody>
          <a:bodyPr/>
          <a:lstStyle/>
          <a:p>
            <a:pPr>
              <a:defRPr/>
            </a:pPr>
            <a:fld id="{255B0E39-F8AA-4982-923D-157BFA96FD10}" type="slidenum">
              <a:rPr lang="en-IE" smtClean="0"/>
              <a:pPr>
                <a:defRPr/>
              </a:pPr>
              <a:t>26</a:t>
            </a:fld>
            <a:endParaRPr lang="en-IE"/>
          </a:p>
        </p:txBody>
      </p:sp>
    </p:spTree>
    <p:extLst>
      <p:ext uri="{BB962C8B-B14F-4D97-AF65-F5344CB8AC3E}">
        <p14:creationId xmlns:p14="http://schemas.microsoft.com/office/powerpoint/2010/main" val="16374129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RAID LEVELS</a:t>
            </a:r>
            <a:endParaRPr lang="en-IE" dirty="0"/>
          </a:p>
        </p:txBody>
      </p:sp>
      <p:graphicFrame>
        <p:nvGraphicFramePr>
          <p:cNvPr id="6" name="Content Placeholder 5"/>
          <p:cNvGraphicFramePr>
            <a:graphicFrameLocks noGrp="1"/>
          </p:cNvGraphicFramePr>
          <p:nvPr>
            <p:ph idx="1"/>
            <p:extLst/>
          </p:nvPr>
        </p:nvGraphicFramePr>
        <p:xfrm>
          <a:off x="251520" y="1268760"/>
          <a:ext cx="4392488" cy="5071199"/>
        </p:xfrm>
        <a:graphic>
          <a:graphicData uri="http://schemas.openxmlformats.org/drawingml/2006/table">
            <a:tbl>
              <a:tblPr firstRow="1" bandRow="1">
                <a:tableStyleId>{5C22544A-7EE6-4342-B048-85BDC9FD1C3A}</a:tableStyleId>
              </a:tblPr>
              <a:tblGrid>
                <a:gridCol w="864096"/>
                <a:gridCol w="3528392"/>
              </a:tblGrid>
              <a:tr h="432048">
                <a:tc>
                  <a:txBody>
                    <a:bodyPr/>
                    <a:lstStyle/>
                    <a:p>
                      <a:r>
                        <a:rPr lang="en-IE" dirty="0" smtClean="0"/>
                        <a:t>RAID</a:t>
                      </a:r>
                      <a:endParaRPr lang="en-IE" dirty="0"/>
                    </a:p>
                  </a:txBody>
                  <a:tcPr/>
                </a:tc>
                <a:tc>
                  <a:txBody>
                    <a:bodyPr/>
                    <a:lstStyle/>
                    <a:p>
                      <a:endParaRPr lang="en-IE" dirty="0"/>
                    </a:p>
                  </a:txBody>
                  <a:tcPr/>
                </a:tc>
              </a:tr>
              <a:tr h="466937">
                <a:tc>
                  <a:txBody>
                    <a:bodyPr/>
                    <a:lstStyle/>
                    <a:p>
                      <a:r>
                        <a:rPr lang="en-IE" dirty="0" smtClean="0"/>
                        <a:t>0</a:t>
                      </a:r>
                      <a:endParaRPr lang="en-IE" dirty="0"/>
                    </a:p>
                  </a:txBody>
                  <a:tcPr/>
                </a:tc>
                <a:tc>
                  <a:txBody>
                    <a:bodyPr/>
                    <a:lstStyle/>
                    <a:p>
                      <a:r>
                        <a:rPr lang="en-IE" dirty="0" smtClean="0"/>
                        <a:t>Striping. Data spread across disks</a:t>
                      </a:r>
                      <a:endParaRPr lang="en-IE" dirty="0"/>
                    </a:p>
                  </a:txBody>
                  <a:tcPr/>
                </a:tc>
              </a:tr>
              <a:tr h="805947">
                <a:tc>
                  <a:txBody>
                    <a:bodyPr/>
                    <a:lstStyle/>
                    <a:p>
                      <a:r>
                        <a:rPr lang="en-IE" dirty="0" smtClean="0"/>
                        <a:t>1</a:t>
                      </a:r>
                      <a:endParaRPr lang="en-IE" dirty="0"/>
                    </a:p>
                  </a:txBody>
                  <a:tcPr/>
                </a:tc>
                <a:tc>
                  <a:txBody>
                    <a:bodyPr/>
                    <a:lstStyle/>
                    <a:p>
                      <a:r>
                        <a:rPr lang="en-IE" dirty="0" smtClean="0"/>
                        <a:t>Mirroring. Each disk has one or more identical copy</a:t>
                      </a:r>
                      <a:endParaRPr lang="en-IE" dirty="0"/>
                    </a:p>
                  </a:txBody>
                  <a:tcPr/>
                </a:tc>
              </a:tr>
              <a:tr h="466937">
                <a:tc>
                  <a:txBody>
                    <a:bodyPr/>
                    <a:lstStyle/>
                    <a:p>
                      <a:r>
                        <a:rPr lang="en-IE" dirty="0" smtClean="0"/>
                        <a:t>3</a:t>
                      </a:r>
                      <a:endParaRPr lang="en-IE" dirty="0"/>
                    </a:p>
                  </a:txBody>
                  <a:tcPr/>
                </a:tc>
                <a:tc>
                  <a:txBody>
                    <a:bodyPr/>
                    <a:lstStyle/>
                    <a:p>
                      <a:r>
                        <a:rPr lang="en-IE" dirty="0" smtClean="0"/>
                        <a:t>Parity</a:t>
                      </a:r>
                      <a:r>
                        <a:rPr lang="en-IE" baseline="0" dirty="0" smtClean="0"/>
                        <a:t> disk added</a:t>
                      </a:r>
                      <a:endParaRPr lang="en-IE" dirty="0"/>
                    </a:p>
                  </a:txBody>
                  <a:tcPr/>
                </a:tc>
              </a:tr>
              <a:tr h="805947">
                <a:tc>
                  <a:txBody>
                    <a:bodyPr/>
                    <a:lstStyle/>
                    <a:p>
                      <a:r>
                        <a:rPr lang="en-IE" dirty="0" smtClean="0"/>
                        <a:t>2</a:t>
                      </a:r>
                      <a:endParaRPr lang="en-IE" dirty="0"/>
                    </a:p>
                  </a:txBody>
                  <a:tcPr/>
                </a:tc>
                <a:tc>
                  <a:txBody>
                    <a:bodyPr/>
                    <a:lstStyle/>
                    <a:p>
                      <a:r>
                        <a:rPr lang="en-IE" dirty="0" smtClean="0"/>
                        <a:t>Multiple</a:t>
                      </a:r>
                      <a:r>
                        <a:rPr lang="en-IE" baseline="0" dirty="0" smtClean="0"/>
                        <a:t> parity disks to detect and correct more errors</a:t>
                      </a:r>
                      <a:endParaRPr lang="en-IE" dirty="0"/>
                    </a:p>
                  </a:txBody>
                  <a:tcPr/>
                </a:tc>
              </a:tr>
              <a:tr h="466937">
                <a:tc>
                  <a:txBody>
                    <a:bodyPr/>
                    <a:lstStyle/>
                    <a:p>
                      <a:r>
                        <a:rPr lang="en-IE" dirty="0" smtClean="0"/>
                        <a:t>5</a:t>
                      </a:r>
                      <a:endParaRPr lang="en-IE" dirty="0"/>
                    </a:p>
                  </a:txBody>
                  <a:tcPr/>
                </a:tc>
                <a:tc>
                  <a:txBody>
                    <a:bodyPr/>
                    <a:lstStyle/>
                    <a:p>
                      <a:r>
                        <a:rPr lang="en-IE" dirty="0" smtClean="0"/>
                        <a:t>Parity bit spread across multiple disks</a:t>
                      </a:r>
                      <a:endParaRPr lang="en-IE" dirty="0"/>
                    </a:p>
                  </a:txBody>
                  <a:tcPr/>
                </a:tc>
              </a:tr>
              <a:tr h="466937">
                <a:tc>
                  <a:txBody>
                    <a:bodyPr/>
                    <a:lstStyle/>
                    <a:p>
                      <a:r>
                        <a:rPr lang="en-IE" dirty="0" smtClean="0"/>
                        <a:t>10</a:t>
                      </a:r>
                      <a:endParaRPr lang="en-IE" dirty="0"/>
                    </a:p>
                  </a:txBody>
                  <a:tcPr/>
                </a:tc>
                <a:tc>
                  <a:txBody>
                    <a:bodyPr/>
                    <a:lstStyle/>
                    <a:p>
                      <a:r>
                        <a:rPr lang="en-IE" dirty="0" smtClean="0"/>
                        <a:t>Disk are mirrored,</a:t>
                      </a:r>
                      <a:r>
                        <a:rPr lang="en-IE" baseline="0" dirty="0" smtClean="0"/>
                        <a:t> then striped (stripe of a mirror)</a:t>
                      </a:r>
                      <a:endParaRPr lang="en-IE" dirty="0"/>
                    </a:p>
                  </a:txBody>
                  <a:tcPr/>
                </a:tc>
              </a:tr>
              <a:tr h="466937">
                <a:tc>
                  <a:txBody>
                    <a:bodyPr/>
                    <a:lstStyle/>
                    <a:p>
                      <a:r>
                        <a:rPr lang="en-IE" dirty="0" smtClean="0"/>
                        <a:t>01</a:t>
                      </a:r>
                      <a:endParaRPr lang="en-IE" dirty="0"/>
                    </a:p>
                  </a:txBody>
                  <a:tcPr/>
                </a:tc>
                <a:tc>
                  <a:txBody>
                    <a:bodyPr/>
                    <a:lstStyle/>
                    <a:p>
                      <a:r>
                        <a:rPr lang="en-IE" dirty="0" smtClean="0"/>
                        <a:t>Disks</a:t>
                      </a:r>
                      <a:r>
                        <a:rPr lang="en-IE" baseline="0" dirty="0" smtClean="0"/>
                        <a:t> are striped, then mirrored (mirror of a stripe)</a:t>
                      </a:r>
                      <a:endParaRPr lang="en-IE" dirty="0"/>
                    </a:p>
                  </a:txBody>
                  <a:tcPr/>
                </a:tc>
              </a:tr>
            </a:tbl>
          </a:graphicData>
        </a:graphic>
      </p:graphicFrame>
      <p:sp>
        <p:nvSpPr>
          <p:cNvPr id="4" name="Date Placeholder 3"/>
          <p:cNvSpPr>
            <a:spLocks noGrp="1"/>
          </p:cNvSpPr>
          <p:nvPr>
            <p:ph type="dt" sz="half" idx="10"/>
          </p:nvPr>
        </p:nvSpPr>
        <p:spPr/>
        <p:txBody>
          <a:bodyPr/>
          <a:lstStyle/>
          <a:p>
            <a:pPr>
              <a:defRPr/>
            </a:pPr>
            <a:r>
              <a:rPr lang="en-US" smtClean="0"/>
              <a:t>2012/2013 - DT228/4</a:t>
            </a:r>
            <a:endParaRPr lang="en-IE" dirty="0"/>
          </a:p>
        </p:txBody>
      </p:sp>
      <p:sp>
        <p:nvSpPr>
          <p:cNvPr id="5" name="Slide Number Placeholder 4"/>
          <p:cNvSpPr>
            <a:spLocks noGrp="1"/>
          </p:cNvSpPr>
          <p:nvPr>
            <p:ph type="sldNum" sz="quarter" idx="12"/>
          </p:nvPr>
        </p:nvSpPr>
        <p:spPr/>
        <p:txBody>
          <a:bodyPr/>
          <a:lstStyle/>
          <a:p>
            <a:pPr>
              <a:defRPr/>
            </a:pPr>
            <a:fld id="{255B0E39-F8AA-4982-923D-157BFA96FD10}" type="slidenum">
              <a:rPr lang="en-IE" smtClean="0"/>
              <a:pPr>
                <a:defRPr/>
              </a:pPr>
              <a:t>27</a:t>
            </a:fld>
            <a:endParaRPr lang="en-IE"/>
          </a:p>
        </p:txBody>
      </p:sp>
      <p:pic>
        <p:nvPicPr>
          <p:cNvPr id="7"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400208" y="3698681"/>
            <a:ext cx="2264622" cy="1386503"/>
          </a:xfrm>
          <a:prstGeom prst="rect">
            <a:avLst/>
          </a:prstGeom>
          <a:noFill/>
          <a:ln w="9525">
            <a:noFill/>
            <a:miter lim="800000"/>
            <a:headEnd/>
            <a:tailEnd/>
          </a:ln>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5530" y="4954576"/>
            <a:ext cx="2209476" cy="1404245"/>
          </a:xfrm>
          <a:prstGeom prst="rect">
            <a:avLst/>
          </a:prstGeom>
        </p:spPr>
      </p:pic>
      <p:pic>
        <p:nvPicPr>
          <p:cNvPr id="9" name="Content Placeholder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7137693" y="4822181"/>
            <a:ext cx="1775981" cy="1536640"/>
          </a:xfrm>
          <a:prstGeom prst="rect">
            <a:avLst/>
          </a:prstGeom>
          <a:noFill/>
          <a:ln w="9525">
            <a:noFill/>
            <a:miter lim="800000"/>
            <a:headEnd/>
            <a:tailEnd/>
          </a:ln>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6016" y="1268760"/>
            <a:ext cx="1368382" cy="1368382"/>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4398" y="1227051"/>
            <a:ext cx="2098116" cy="1451800"/>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16016" y="2682647"/>
            <a:ext cx="1556656" cy="1078234"/>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72200" y="2636912"/>
            <a:ext cx="2541474" cy="1119050"/>
          </a:xfrm>
          <a:prstGeom prst="rect">
            <a:avLst/>
          </a:prstGeom>
        </p:spPr>
      </p:pic>
    </p:spTree>
    <p:extLst>
      <p:ext uri="{BB962C8B-B14F-4D97-AF65-F5344CB8AC3E}">
        <p14:creationId xmlns:p14="http://schemas.microsoft.com/office/powerpoint/2010/main" val="6179057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File Organization</a:t>
            </a:r>
            <a:endParaRPr lang="it-IT" dirty="0"/>
          </a:p>
        </p:txBody>
      </p:sp>
      <p:sp>
        <p:nvSpPr>
          <p:cNvPr id="3" name="Subtitle 2"/>
          <p:cNvSpPr>
            <a:spLocks noGrp="1"/>
          </p:cNvSpPr>
          <p:nvPr>
            <p:ph type="subTitle" idx="1"/>
          </p:nvPr>
        </p:nvSpPr>
        <p:spPr/>
        <p:txBody>
          <a:bodyPr/>
          <a:lstStyle/>
          <a:p>
            <a:endParaRPr lang="it-IT"/>
          </a:p>
        </p:txBody>
      </p:sp>
      <p:sp>
        <p:nvSpPr>
          <p:cNvPr id="4" name="Date Placeholder 3"/>
          <p:cNvSpPr>
            <a:spLocks noGrp="1"/>
          </p:cNvSpPr>
          <p:nvPr>
            <p:ph type="dt" sz="half" idx="10"/>
          </p:nvPr>
        </p:nvSpPr>
        <p:spPr/>
        <p:txBody>
          <a:bodyPr/>
          <a:lstStyle/>
          <a:p>
            <a:pPr>
              <a:defRPr/>
            </a:pPr>
            <a:r>
              <a:rPr lang="en-US" smtClean="0"/>
              <a:t>2012/2013 - DT228/4</a:t>
            </a:r>
            <a:endParaRPr lang="en-IE" smtClean="0"/>
          </a:p>
          <a:p>
            <a:pPr>
              <a:defRPr/>
            </a:pPr>
            <a:endParaRPr lang="en-IE" dirty="0"/>
          </a:p>
        </p:txBody>
      </p:sp>
      <p:sp>
        <p:nvSpPr>
          <p:cNvPr id="5" name="Slide Number Placeholder 4"/>
          <p:cNvSpPr>
            <a:spLocks noGrp="1"/>
          </p:cNvSpPr>
          <p:nvPr>
            <p:ph type="sldNum" sz="quarter" idx="12"/>
          </p:nvPr>
        </p:nvSpPr>
        <p:spPr/>
        <p:txBody>
          <a:bodyPr/>
          <a:lstStyle/>
          <a:p>
            <a:pPr>
              <a:defRPr/>
            </a:pPr>
            <a:fld id="{CAE0970C-C400-4E43-AAB0-B36362BEE2B1}" type="slidenum">
              <a:rPr lang="en-IE" smtClean="0"/>
              <a:pPr>
                <a:defRPr/>
              </a:pPr>
              <a:t>28</a:t>
            </a:fld>
            <a:endParaRPr lang="en-IE"/>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Type of File</a:t>
            </a:r>
            <a:endParaRPr lang="it-IT" dirty="0"/>
          </a:p>
        </p:txBody>
      </p:sp>
      <p:sp>
        <p:nvSpPr>
          <p:cNvPr id="3" name="Content Placeholder 2"/>
          <p:cNvSpPr>
            <a:spLocks noGrp="1"/>
          </p:cNvSpPr>
          <p:nvPr>
            <p:ph idx="1"/>
          </p:nvPr>
        </p:nvSpPr>
        <p:spPr/>
        <p:txBody>
          <a:bodyPr/>
          <a:lstStyle/>
          <a:p>
            <a:r>
              <a:rPr lang="en-GB" dirty="0" smtClean="0"/>
              <a:t>Database tables are saved on a collections of files</a:t>
            </a:r>
          </a:p>
          <a:p>
            <a:r>
              <a:rPr lang="en-GB" dirty="0" smtClean="0"/>
              <a:t>Type of file:</a:t>
            </a:r>
          </a:p>
          <a:p>
            <a:pPr lvl="1"/>
            <a:r>
              <a:rPr lang="en-GB" dirty="0" smtClean="0"/>
              <a:t>Unordered</a:t>
            </a:r>
          </a:p>
          <a:p>
            <a:pPr lvl="1"/>
            <a:r>
              <a:rPr lang="en-GB" dirty="0" smtClean="0"/>
              <a:t>Ordered</a:t>
            </a:r>
          </a:p>
          <a:p>
            <a:pPr lvl="1"/>
            <a:r>
              <a:rPr lang="en-GB" dirty="0" smtClean="0"/>
              <a:t>Clustered</a:t>
            </a:r>
          </a:p>
          <a:p>
            <a:pPr lvl="1"/>
            <a:r>
              <a:rPr lang="en-GB" dirty="0" smtClean="0"/>
              <a:t>Hashed</a:t>
            </a:r>
            <a:endParaRPr lang="it-IT" dirty="0" smtClean="0"/>
          </a:p>
          <a:p>
            <a:pPr lvl="1"/>
            <a:endParaRPr lang="en-GB" dirty="0" smtClean="0"/>
          </a:p>
        </p:txBody>
      </p:sp>
      <p:sp>
        <p:nvSpPr>
          <p:cNvPr id="4" name="Date Placeholder 3"/>
          <p:cNvSpPr>
            <a:spLocks noGrp="1"/>
          </p:cNvSpPr>
          <p:nvPr>
            <p:ph type="dt" sz="half" idx="10"/>
          </p:nvPr>
        </p:nvSpPr>
        <p:spPr/>
        <p:txBody>
          <a:bodyPr/>
          <a:lstStyle/>
          <a:p>
            <a:pPr>
              <a:defRPr/>
            </a:pPr>
            <a:r>
              <a:rPr lang="en-US" smtClean="0"/>
              <a:t>2012/2013 - DT228/4</a:t>
            </a:r>
            <a:endParaRPr lang="en-IE" dirty="0"/>
          </a:p>
        </p:txBody>
      </p:sp>
      <p:sp>
        <p:nvSpPr>
          <p:cNvPr id="5" name="Slide Number Placeholder 4"/>
          <p:cNvSpPr>
            <a:spLocks noGrp="1"/>
          </p:cNvSpPr>
          <p:nvPr>
            <p:ph type="sldNum" sz="quarter" idx="12"/>
          </p:nvPr>
        </p:nvSpPr>
        <p:spPr/>
        <p:txBody>
          <a:bodyPr/>
          <a:lstStyle/>
          <a:p>
            <a:pPr>
              <a:defRPr/>
            </a:pPr>
            <a:fld id="{255B0E39-F8AA-4982-923D-157BFA96FD10}" type="slidenum">
              <a:rPr lang="en-IE" smtClean="0"/>
              <a:pPr>
                <a:defRPr/>
              </a:pPr>
              <a:t>29</a:t>
            </a:fld>
            <a:endParaRPr lang="en-IE"/>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Agenda</a:t>
            </a:r>
            <a:endParaRPr lang="it-IT" dirty="0"/>
          </a:p>
        </p:txBody>
      </p:sp>
      <p:sp>
        <p:nvSpPr>
          <p:cNvPr id="3" name="Content Placeholder 2"/>
          <p:cNvSpPr>
            <a:spLocks noGrp="1"/>
          </p:cNvSpPr>
          <p:nvPr>
            <p:ph idx="1"/>
          </p:nvPr>
        </p:nvSpPr>
        <p:spPr/>
        <p:txBody>
          <a:bodyPr/>
          <a:lstStyle/>
          <a:p>
            <a:r>
              <a:rPr lang="en-GB" dirty="0" smtClean="0"/>
              <a:t>Disks Organisation</a:t>
            </a:r>
          </a:p>
          <a:p>
            <a:r>
              <a:rPr lang="en-GB" dirty="0" smtClean="0"/>
              <a:t>Files Organisation</a:t>
            </a:r>
          </a:p>
          <a:p>
            <a:r>
              <a:rPr lang="en-GB" dirty="0" smtClean="0"/>
              <a:t>Indexes</a:t>
            </a:r>
          </a:p>
          <a:p>
            <a:r>
              <a:rPr lang="en-GB" dirty="0" smtClean="0"/>
              <a:t>Triggers &amp; Constraints</a:t>
            </a:r>
          </a:p>
          <a:p>
            <a:r>
              <a:rPr lang="en-GB" dirty="0" smtClean="0"/>
              <a:t>Other Implementation Issues</a:t>
            </a:r>
            <a:endParaRPr lang="it-IT" dirty="0"/>
          </a:p>
        </p:txBody>
      </p:sp>
      <p:sp>
        <p:nvSpPr>
          <p:cNvPr id="4" name="Date Placeholder 3"/>
          <p:cNvSpPr>
            <a:spLocks noGrp="1"/>
          </p:cNvSpPr>
          <p:nvPr>
            <p:ph type="dt" sz="half" idx="10"/>
          </p:nvPr>
        </p:nvSpPr>
        <p:spPr/>
        <p:txBody>
          <a:bodyPr/>
          <a:lstStyle/>
          <a:p>
            <a:pPr>
              <a:defRPr/>
            </a:pPr>
            <a:r>
              <a:rPr lang="en-US" smtClean="0"/>
              <a:t>2012/2013 - DT228/4</a:t>
            </a:r>
            <a:endParaRPr lang="en-IE" dirty="0"/>
          </a:p>
        </p:txBody>
      </p:sp>
      <p:sp>
        <p:nvSpPr>
          <p:cNvPr id="5" name="Slide Number Placeholder 4"/>
          <p:cNvSpPr>
            <a:spLocks noGrp="1"/>
          </p:cNvSpPr>
          <p:nvPr>
            <p:ph type="sldNum" sz="quarter" idx="12"/>
          </p:nvPr>
        </p:nvSpPr>
        <p:spPr/>
        <p:txBody>
          <a:bodyPr/>
          <a:lstStyle/>
          <a:p>
            <a:pPr>
              <a:defRPr/>
            </a:pPr>
            <a:fld id="{255B0E39-F8AA-4982-923D-157BFA96FD10}" type="slidenum">
              <a:rPr lang="en-IE" smtClean="0"/>
              <a:pPr>
                <a:defRPr/>
              </a:pPr>
              <a:t>3</a:t>
            </a:fld>
            <a:endParaRPr lang="en-IE"/>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p:cNvSpPr>
            <a:spLocks noGrp="1"/>
          </p:cNvSpPr>
          <p:nvPr>
            <p:ph type="sldNum" sz="quarter" idx="10"/>
          </p:nvPr>
        </p:nvSpPr>
        <p:spPr>
          <a:noFill/>
        </p:spPr>
        <p:txBody>
          <a:bodyPr/>
          <a:lstStyle/>
          <a:p>
            <a:r>
              <a:rPr lang="en-US"/>
              <a:t>Slide 13- </a:t>
            </a:r>
            <a:fld id="{20727802-7182-488E-AE8B-3BB1A01356BF}" type="slidenum">
              <a:rPr lang="en-US"/>
              <a:pPr/>
              <a:t>30</a:t>
            </a:fld>
            <a:endParaRPr lang="en-CA"/>
          </a:p>
        </p:txBody>
      </p:sp>
      <p:sp>
        <p:nvSpPr>
          <p:cNvPr id="15363" name="Rectangle 6"/>
          <p:cNvSpPr>
            <a:spLocks noGrp="1" noChangeArrowheads="1"/>
          </p:cNvSpPr>
          <p:nvPr>
            <p:ph type="title"/>
          </p:nvPr>
        </p:nvSpPr>
        <p:spPr/>
        <p:txBody>
          <a:bodyPr/>
          <a:lstStyle/>
          <a:p>
            <a:pPr eaLnBrk="1" hangingPunct="1"/>
            <a:r>
              <a:rPr lang="en-US" dirty="0" smtClean="0"/>
              <a:t>Type of File: Unordered</a:t>
            </a:r>
          </a:p>
        </p:txBody>
      </p:sp>
      <p:sp>
        <p:nvSpPr>
          <p:cNvPr id="15364" name="Rectangle 7"/>
          <p:cNvSpPr>
            <a:spLocks noGrp="1" noChangeArrowheads="1"/>
          </p:cNvSpPr>
          <p:nvPr>
            <p:ph type="body" idx="1"/>
          </p:nvPr>
        </p:nvSpPr>
        <p:spPr/>
        <p:txBody>
          <a:bodyPr/>
          <a:lstStyle/>
          <a:p>
            <a:pPr eaLnBrk="1" hangingPunct="1"/>
            <a:r>
              <a:rPr lang="en-US" smtClean="0"/>
              <a:t>Also called a </a:t>
            </a:r>
            <a:r>
              <a:rPr lang="en-US" b="1" smtClean="0"/>
              <a:t>heap</a:t>
            </a:r>
            <a:r>
              <a:rPr lang="en-US" smtClean="0"/>
              <a:t> or a </a:t>
            </a:r>
            <a:r>
              <a:rPr lang="en-US" b="1" smtClean="0"/>
              <a:t>pile</a:t>
            </a:r>
            <a:r>
              <a:rPr lang="en-US" smtClean="0"/>
              <a:t> file.</a:t>
            </a:r>
          </a:p>
          <a:p>
            <a:pPr eaLnBrk="1" hangingPunct="1"/>
            <a:r>
              <a:rPr lang="en-US" smtClean="0"/>
              <a:t>New records are inserted at the end of the file.</a:t>
            </a:r>
          </a:p>
          <a:p>
            <a:pPr eaLnBrk="1" hangingPunct="1"/>
            <a:r>
              <a:rPr lang="en-US" smtClean="0"/>
              <a:t>A </a:t>
            </a:r>
            <a:r>
              <a:rPr lang="en-US" b="1" smtClean="0"/>
              <a:t>linear search</a:t>
            </a:r>
            <a:r>
              <a:rPr lang="en-US" smtClean="0"/>
              <a:t> through the file records is necessary to search for a record.</a:t>
            </a:r>
          </a:p>
          <a:p>
            <a:pPr lvl="1" eaLnBrk="1" hangingPunct="1"/>
            <a:r>
              <a:rPr lang="en-US" smtClean="0"/>
              <a:t>This requires reading and searching half the file blocks on the average, and is hence quite expensive.</a:t>
            </a:r>
          </a:p>
          <a:p>
            <a:pPr eaLnBrk="1" hangingPunct="1"/>
            <a:r>
              <a:rPr lang="en-US" smtClean="0"/>
              <a:t>Record insertion is quite efficient.</a:t>
            </a:r>
          </a:p>
          <a:p>
            <a:pPr eaLnBrk="1" hangingPunct="1"/>
            <a:r>
              <a:rPr lang="en-US" smtClean="0"/>
              <a:t>Reading the records in order of a particular field requires sorting the file records. </a:t>
            </a: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p:cNvSpPr>
            <a:spLocks noGrp="1"/>
          </p:cNvSpPr>
          <p:nvPr>
            <p:ph type="sldNum" sz="quarter" idx="10"/>
          </p:nvPr>
        </p:nvSpPr>
        <p:spPr>
          <a:noFill/>
        </p:spPr>
        <p:txBody>
          <a:bodyPr/>
          <a:lstStyle/>
          <a:p>
            <a:r>
              <a:rPr lang="en-US"/>
              <a:t>Slide 13- </a:t>
            </a:r>
            <a:fld id="{A5112E98-D00C-4BB0-8F22-0BC2510656FD}" type="slidenum">
              <a:rPr lang="en-US"/>
              <a:pPr/>
              <a:t>31</a:t>
            </a:fld>
            <a:endParaRPr lang="en-CA"/>
          </a:p>
        </p:txBody>
      </p:sp>
      <p:sp>
        <p:nvSpPr>
          <p:cNvPr id="16387" name="Rectangle 6"/>
          <p:cNvSpPr>
            <a:spLocks noGrp="1" noChangeArrowheads="1"/>
          </p:cNvSpPr>
          <p:nvPr>
            <p:ph type="title"/>
          </p:nvPr>
        </p:nvSpPr>
        <p:spPr/>
        <p:txBody>
          <a:bodyPr/>
          <a:lstStyle/>
          <a:p>
            <a:pPr eaLnBrk="1" hangingPunct="1"/>
            <a:r>
              <a:rPr lang="en-US" smtClean="0"/>
              <a:t>Ordered Files</a:t>
            </a:r>
          </a:p>
        </p:txBody>
      </p:sp>
      <p:sp>
        <p:nvSpPr>
          <p:cNvPr id="16388" name="Rectangle 7"/>
          <p:cNvSpPr>
            <a:spLocks noGrp="1" noChangeArrowheads="1"/>
          </p:cNvSpPr>
          <p:nvPr>
            <p:ph type="body" idx="1"/>
          </p:nvPr>
        </p:nvSpPr>
        <p:spPr/>
        <p:txBody>
          <a:bodyPr/>
          <a:lstStyle/>
          <a:p>
            <a:pPr eaLnBrk="1" hangingPunct="1">
              <a:lnSpc>
                <a:spcPct val="90000"/>
              </a:lnSpc>
            </a:pPr>
            <a:r>
              <a:rPr lang="en-US" sz="2000" smtClean="0"/>
              <a:t>Also called a </a:t>
            </a:r>
            <a:r>
              <a:rPr lang="en-US" sz="2000" b="1" smtClean="0"/>
              <a:t>sequential</a:t>
            </a:r>
            <a:r>
              <a:rPr lang="en-US" sz="2000" smtClean="0"/>
              <a:t> file.</a:t>
            </a:r>
          </a:p>
          <a:p>
            <a:pPr eaLnBrk="1" hangingPunct="1">
              <a:lnSpc>
                <a:spcPct val="90000"/>
              </a:lnSpc>
            </a:pPr>
            <a:r>
              <a:rPr lang="en-US" sz="2000" smtClean="0"/>
              <a:t>File records are kept sorted by the values of an </a:t>
            </a:r>
            <a:r>
              <a:rPr lang="en-US" sz="2000" i="1" smtClean="0"/>
              <a:t>ordering</a:t>
            </a:r>
            <a:r>
              <a:rPr lang="en-US" sz="2000" smtClean="0"/>
              <a:t> </a:t>
            </a:r>
            <a:r>
              <a:rPr lang="en-US" sz="2000" i="1" smtClean="0"/>
              <a:t>field</a:t>
            </a:r>
            <a:r>
              <a:rPr lang="en-US" sz="2000" smtClean="0"/>
              <a:t>.</a:t>
            </a:r>
          </a:p>
          <a:p>
            <a:pPr eaLnBrk="1" hangingPunct="1">
              <a:lnSpc>
                <a:spcPct val="90000"/>
              </a:lnSpc>
            </a:pPr>
            <a:r>
              <a:rPr lang="en-US" sz="2000" smtClean="0"/>
              <a:t>Insertion is expensive: records must be inserted in the correct order.</a:t>
            </a:r>
          </a:p>
          <a:p>
            <a:pPr lvl="1" eaLnBrk="1" hangingPunct="1">
              <a:lnSpc>
                <a:spcPct val="90000"/>
              </a:lnSpc>
            </a:pPr>
            <a:r>
              <a:rPr lang="en-US" sz="2000" smtClean="0"/>
              <a:t>It is common to keep a separate unordered </a:t>
            </a:r>
            <a:r>
              <a:rPr lang="en-US" sz="2000" i="1" smtClean="0"/>
              <a:t>overflow</a:t>
            </a:r>
            <a:r>
              <a:rPr lang="en-US" sz="2000" smtClean="0"/>
              <a:t> (or </a:t>
            </a:r>
            <a:r>
              <a:rPr lang="en-US" sz="2000" i="1" smtClean="0"/>
              <a:t>transaction</a:t>
            </a:r>
            <a:r>
              <a:rPr lang="en-US" sz="2000" smtClean="0"/>
              <a:t>) file for new records to improve insertion efficiency; this is periodically merged with the main ordered file.</a:t>
            </a:r>
          </a:p>
          <a:p>
            <a:pPr eaLnBrk="1" hangingPunct="1">
              <a:lnSpc>
                <a:spcPct val="90000"/>
              </a:lnSpc>
            </a:pPr>
            <a:r>
              <a:rPr lang="en-US" sz="2000" smtClean="0"/>
              <a:t>A </a:t>
            </a:r>
            <a:r>
              <a:rPr lang="en-US" sz="2000" b="1" smtClean="0"/>
              <a:t>binary search</a:t>
            </a:r>
            <a:r>
              <a:rPr lang="en-US" sz="2000" smtClean="0"/>
              <a:t> can be used to search for a record on its </a:t>
            </a:r>
            <a:r>
              <a:rPr lang="en-US" sz="2000" i="1" smtClean="0"/>
              <a:t>ordering field</a:t>
            </a:r>
            <a:r>
              <a:rPr lang="en-US" sz="2000" smtClean="0"/>
              <a:t> value.</a:t>
            </a:r>
          </a:p>
          <a:p>
            <a:pPr lvl="1" eaLnBrk="1" hangingPunct="1">
              <a:lnSpc>
                <a:spcPct val="90000"/>
              </a:lnSpc>
            </a:pPr>
            <a:r>
              <a:rPr lang="en-US" sz="2000" smtClean="0"/>
              <a:t>This requires reading and searching log</a:t>
            </a:r>
            <a:r>
              <a:rPr lang="en-US" sz="2000" baseline="-25000" smtClean="0"/>
              <a:t>2</a:t>
            </a:r>
            <a:r>
              <a:rPr lang="en-US" sz="2000" smtClean="0"/>
              <a:t> of the file blocks on the average, an improvement over linear search.</a:t>
            </a:r>
          </a:p>
          <a:p>
            <a:pPr eaLnBrk="1" hangingPunct="1">
              <a:lnSpc>
                <a:spcPct val="90000"/>
              </a:lnSpc>
            </a:pPr>
            <a:r>
              <a:rPr lang="en-US" sz="2000" smtClean="0"/>
              <a:t>Reading the records in order of the ordering field is quite efficient.</a:t>
            </a: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7"/>
          <p:cNvSpPr>
            <a:spLocks noGrp="1" noChangeArrowheads="1"/>
          </p:cNvSpPr>
          <p:nvPr>
            <p:ph type="title"/>
          </p:nvPr>
        </p:nvSpPr>
        <p:spPr/>
        <p:txBody>
          <a:bodyPr/>
          <a:lstStyle/>
          <a:p>
            <a:pPr eaLnBrk="1" hangingPunct="1"/>
            <a:r>
              <a:rPr lang="en-US" sz="3200" dirty="0" smtClean="0"/>
              <a:t>Ordered Files </a:t>
            </a:r>
          </a:p>
        </p:txBody>
      </p:sp>
      <p:sp>
        <p:nvSpPr>
          <p:cNvPr id="5" name="Content Placeholder 4"/>
          <p:cNvSpPr>
            <a:spLocks noGrp="1"/>
          </p:cNvSpPr>
          <p:nvPr>
            <p:ph idx="1"/>
          </p:nvPr>
        </p:nvSpPr>
        <p:spPr/>
        <p:txBody>
          <a:bodyPr/>
          <a:lstStyle/>
          <a:p>
            <a:endParaRPr lang="it-IT"/>
          </a:p>
        </p:txBody>
      </p:sp>
      <p:sp>
        <p:nvSpPr>
          <p:cNvPr id="17410" name="Slide Number Placeholder 2"/>
          <p:cNvSpPr>
            <a:spLocks noGrp="1"/>
          </p:cNvSpPr>
          <p:nvPr>
            <p:ph type="sldNum" sz="quarter" idx="12"/>
          </p:nvPr>
        </p:nvSpPr>
        <p:spPr>
          <a:noFill/>
        </p:spPr>
        <p:txBody>
          <a:bodyPr/>
          <a:lstStyle/>
          <a:p>
            <a:r>
              <a:rPr lang="en-US"/>
              <a:t>Slide 13- </a:t>
            </a:r>
            <a:fld id="{3F99131D-8620-4E76-955F-4143C8A0E5B7}" type="slidenum">
              <a:rPr lang="en-US"/>
              <a:pPr/>
              <a:t>32</a:t>
            </a:fld>
            <a:endParaRPr lang="en-CA"/>
          </a:p>
        </p:txBody>
      </p:sp>
      <p:pic>
        <p:nvPicPr>
          <p:cNvPr id="17412" name="Picture 3"/>
          <p:cNvPicPr>
            <a:picLocks noChangeAspect="1" noChangeArrowheads="1"/>
          </p:cNvPicPr>
          <p:nvPr/>
        </p:nvPicPr>
        <p:blipFill>
          <a:blip r:embed="rId3" cstate="print"/>
          <a:srcRect/>
          <a:stretch>
            <a:fillRect/>
          </a:stretch>
        </p:blipFill>
        <p:spPr bwMode="auto">
          <a:xfrm>
            <a:off x="3048000" y="1352128"/>
            <a:ext cx="3143250" cy="50292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3"/>
          <p:cNvSpPr>
            <a:spLocks noGrp="1"/>
          </p:cNvSpPr>
          <p:nvPr>
            <p:ph type="sldNum" sz="quarter" idx="10"/>
          </p:nvPr>
        </p:nvSpPr>
        <p:spPr>
          <a:noFill/>
        </p:spPr>
        <p:txBody>
          <a:bodyPr/>
          <a:lstStyle/>
          <a:p>
            <a:r>
              <a:rPr lang="en-US"/>
              <a:t>Slide 13- </a:t>
            </a:r>
            <a:fld id="{307599E5-DD6C-43FE-A3B2-505233AF620C}" type="slidenum">
              <a:rPr lang="en-US"/>
              <a:pPr/>
              <a:t>33</a:t>
            </a:fld>
            <a:endParaRPr lang="en-CA"/>
          </a:p>
        </p:txBody>
      </p:sp>
      <p:sp>
        <p:nvSpPr>
          <p:cNvPr id="18435" name="Rectangle 7"/>
          <p:cNvSpPr>
            <a:spLocks noGrp="1" noChangeArrowheads="1"/>
          </p:cNvSpPr>
          <p:nvPr>
            <p:ph type="title"/>
          </p:nvPr>
        </p:nvSpPr>
        <p:spPr/>
        <p:txBody>
          <a:bodyPr/>
          <a:lstStyle/>
          <a:p>
            <a:pPr eaLnBrk="1" hangingPunct="1"/>
            <a:r>
              <a:rPr lang="en-US" smtClean="0"/>
              <a:t>Average Access Times</a:t>
            </a:r>
          </a:p>
        </p:txBody>
      </p:sp>
      <p:sp>
        <p:nvSpPr>
          <p:cNvPr id="18436" name="Rectangle 8"/>
          <p:cNvSpPr>
            <a:spLocks noGrp="1" noChangeArrowheads="1"/>
          </p:cNvSpPr>
          <p:nvPr>
            <p:ph type="body" idx="1"/>
          </p:nvPr>
        </p:nvSpPr>
        <p:spPr/>
        <p:txBody>
          <a:bodyPr/>
          <a:lstStyle/>
          <a:p>
            <a:pPr eaLnBrk="1" hangingPunct="1"/>
            <a:r>
              <a:rPr lang="en-US" smtClean="0"/>
              <a:t>The following table shows the average access time to access a specific record for a given type of file</a:t>
            </a:r>
          </a:p>
          <a:p>
            <a:pPr eaLnBrk="1" hangingPunct="1"/>
            <a:endParaRPr lang="en-US" smtClean="0"/>
          </a:p>
          <a:p>
            <a:pPr eaLnBrk="1" hangingPunct="1"/>
            <a:endParaRPr lang="en-US" smtClean="0"/>
          </a:p>
        </p:txBody>
      </p:sp>
      <p:pic>
        <p:nvPicPr>
          <p:cNvPr id="18437" name="Picture 4"/>
          <p:cNvPicPr>
            <a:picLocks noChangeAspect="1" noChangeArrowheads="1"/>
          </p:cNvPicPr>
          <p:nvPr/>
        </p:nvPicPr>
        <p:blipFill>
          <a:blip r:embed="rId3" cstate="print"/>
          <a:srcRect/>
          <a:stretch>
            <a:fillRect/>
          </a:stretch>
        </p:blipFill>
        <p:spPr bwMode="auto">
          <a:xfrm>
            <a:off x="877888" y="3246438"/>
            <a:ext cx="7548562" cy="188436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3"/>
          <p:cNvSpPr>
            <a:spLocks noGrp="1"/>
          </p:cNvSpPr>
          <p:nvPr>
            <p:ph type="sldNum" sz="quarter" idx="10"/>
          </p:nvPr>
        </p:nvSpPr>
        <p:spPr>
          <a:noFill/>
        </p:spPr>
        <p:txBody>
          <a:bodyPr/>
          <a:lstStyle/>
          <a:p>
            <a:r>
              <a:rPr lang="en-US"/>
              <a:t>Slide 13- </a:t>
            </a:r>
            <a:fld id="{EC51BC99-A09E-4D73-8D50-89D7E3F02019}" type="slidenum">
              <a:rPr lang="en-US"/>
              <a:pPr/>
              <a:t>34</a:t>
            </a:fld>
            <a:endParaRPr lang="en-CA"/>
          </a:p>
        </p:txBody>
      </p:sp>
      <p:sp>
        <p:nvSpPr>
          <p:cNvPr id="19459" name="Rectangle 6"/>
          <p:cNvSpPr>
            <a:spLocks noGrp="1" noChangeArrowheads="1"/>
          </p:cNvSpPr>
          <p:nvPr>
            <p:ph type="title"/>
          </p:nvPr>
        </p:nvSpPr>
        <p:spPr/>
        <p:txBody>
          <a:bodyPr/>
          <a:lstStyle/>
          <a:p>
            <a:pPr eaLnBrk="1" hangingPunct="1"/>
            <a:r>
              <a:rPr lang="en-US" smtClean="0"/>
              <a:t>Hashed Files</a:t>
            </a:r>
          </a:p>
        </p:txBody>
      </p:sp>
      <p:sp>
        <p:nvSpPr>
          <p:cNvPr id="19460" name="Rectangle 7"/>
          <p:cNvSpPr>
            <a:spLocks noGrp="1" noChangeArrowheads="1"/>
          </p:cNvSpPr>
          <p:nvPr>
            <p:ph type="body" idx="1"/>
          </p:nvPr>
        </p:nvSpPr>
        <p:spPr/>
        <p:txBody>
          <a:bodyPr/>
          <a:lstStyle/>
          <a:p>
            <a:pPr eaLnBrk="1" hangingPunct="1">
              <a:lnSpc>
                <a:spcPct val="90000"/>
              </a:lnSpc>
            </a:pPr>
            <a:r>
              <a:rPr lang="en-US" sz="2000" dirty="0" smtClean="0"/>
              <a:t>The file blocks are divided into M equal-sized </a:t>
            </a:r>
            <a:r>
              <a:rPr lang="en-US" sz="2000" b="1" dirty="0" smtClean="0"/>
              <a:t>buckets</a:t>
            </a:r>
            <a:r>
              <a:rPr lang="en-US" sz="2000" dirty="0" smtClean="0"/>
              <a:t>, numbered bucket</a:t>
            </a:r>
            <a:r>
              <a:rPr lang="en-US" sz="2000" baseline="-25000" dirty="0" smtClean="0"/>
              <a:t>0</a:t>
            </a:r>
            <a:r>
              <a:rPr lang="en-US" sz="2000" dirty="0" smtClean="0"/>
              <a:t>, bucket</a:t>
            </a:r>
            <a:r>
              <a:rPr lang="en-US" sz="2000" baseline="-25000" dirty="0" smtClean="0"/>
              <a:t>1</a:t>
            </a:r>
            <a:r>
              <a:rPr lang="en-US" sz="2000" dirty="0" smtClean="0"/>
              <a:t>, ..., bucket</a:t>
            </a:r>
            <a:r>
              <a:rPr lang="en-US" sz="2000" baseline="-25000" dirty="0" smtClean="0"/>
              <a:t>M-1</a:t>
            </a:r>
            <a:r>
              <a:rPr lang="en-US" sz="2000" dirty="0" smtClean="0"/>
              <a:t>.</a:t>
            </a:r>
          </a:p>
          <a:p>
            <a:pPr lvl="1" eaLnBrk="1" hangingPunct="1">
              <a:lnSpc>
                <a:spcPct val="90000"/>
              </a:lnSpc>
            </a:pPr>
            <a:r>
              <a:rPr lang="en-US" sz="2000" dirty="0" smtClean="0"/>
              <a:t>Typically, a bucket corresponds to one (or a fixed number of) disk block.</a:t>
            </a:r>
          </a:p>
          <a:p>
            <a:pPr eaLnBrk="1" hangingPunct="1">
              <a:lnSpc>
                <a:spcPct val="90000"/>
              </a:lnSpc>
            </a:pPr>
            <a:r>
              <a:rPr lang="en-US" sz="2000" dirty="0" smtClean="0"/>
              <a:t>One of the file fields is designated to be the </a:t>
            </a:r>
            <a:r>
              <a:rPr lang="en-US" sz="2000" b="1" dirty="0" smtClean="0"/>
              <a:t>hash key</a:t>
            </a:r>
            <a:r>
              <a:rPr lang="en-US" sz="2000" dirty="0" smtClean="0"/>
              <a:t> of the file.</a:t>
            </a:r>
          </a:p>
          <a:p>
            <a:pPr eaLnBrk="1" hangingPunct="1">
              <a:lnSpc>
                <a:spcPct val="90000"/>
              </a:lnSpc>
            </a:pPr>
            <a:r>
              <a:rPr lang="en-US" sz="2000" dirty="0" smtClean="0"/>
              <a:t>The record with hash key value K is stored in bucket </a:t>
            </a:r>
            <a:r>
              <a:rPr lang="en-US" sz="2000" dirty="0" err="1" smtClean="0"/>
              <a:t>i</a:t>
            </a:r>
            <a:r>
              <a:rPr lang="en-US" sz="2000" dirty="0" smtClean="0"/>
              <a:t>, where </a:t>
            </a:r>
            <a:r>
              <a:rPr lang="en-US" sz="2000" dirty="0" err="1" smtClean="0"/>
              <a:t>i</a:t>
            </a:r>
            <a:r>
              <a:rPr lang="en-US" sz="2000" dirty="0" smtClean="0"/>
              <a:t>=h(K), and h is the </a:t>
            </a:r>
            <a:r>
              <a:rPr lang="en-US" sz="2000" b="1" dirty="0" smtClean="0"/>
              <a:t>hashing function</a:t>
            </a:r>
            <a:r>
              <a:rPr lang="en-US" sz="2000" dirty="0" smtClean="0"/>
              <a:t>.</a:t>
            </a:r>
          </a:p>
          <a:p>
            <a:pPr eaLnBrk="1" hangingPunct="1">
              <a:lnSpc>
                <a:spcPct val="90000"/>
              </a:lnSpc>
            </a:pPr>
            <a:r>
              <a:rPr lang="en-US" sz="2000" dirty="0" smtClean="0"/>
              <a:t>Search is very efficient on the hash key.</a:t>
            </a:r>
          </a:p>
          <a:p>
            <a:pPr eaLnBrk="1" hangingPunct="1">
              <a:lnSpc>
                <a:spcPct val="90000"/>
              </a:lnSpc>
            </a:pPr>
            <a:r>
              <a:rPr lang="en-US" sz="2000" dirty="0" smtClean="0"/>
              <a:t>Collisions occur when a new record hashes to a bucket that is already full.</a:t>
            </a:r>
          </a:p>
          <a:p>
            <a:pPr lvl="1" eaLnBrk="1" hangingPunct="1">
              <a:lnSpc>
                <a:spcPct val="90000"/>
              </a:lnSpc>
            </a:pPr>
            <a:r>
              <a:rPr lang="en-US" sz="2000" dirty="0" smtClean="0"/>
              <a:t>An overflow file is kept for storing such records.</a:t>
            </a:r>
          </a:p>
          <a:p>
            <a:pPr lvl="1" eaLnBrk="1" hangingPunct="1">
              <a:lnSpc>
                <a:spcPct val="90000"/>
              </a:lnSpc>
            </a:pPr>
            <a:r>
              <a:rPr lang="en-US" sz="2000" dirty="0" smtClean="0"/>
              <a:t>Overflow records that hash to each bucket can be linked together. </a:t>
            </a: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3"/>
          <p:cNvSpPr>
            <a:spLocks noGrp="1"/>
          </p:cNvSpPr>
          <p:nvPr>
            <p:ph type="sldNum" sz="quarter" idx="10"/>
          </p:nvPr>
        </p:nvSpPr>
        <p:spPr>
          <a:noFill/>
        </p:spPr>
        <p:txBody>
          <a:bodyPr/>
          <a:lstStyle/>
          <a:p>
            <a:r>
              <a:rPr lang="en-US"/>
              <a:t>Slide 13- </a:t>
            </a:r>
            <a:fld id="{70C412F1-3403-4B0A-BF5A-C43A1CF941F0}" type="slidenum">
              <a:rPr lang="en-US"/>
              <a:pPr/>
              <a:t>35</a:t>
            </a:fld>
            <a:endParaRPr lang="en-CA"/>
          </a:p>
        </p:txBody>
      </p:sp>
      <p:sp>
        <p:nvSpPr>
          <p:cNvPr id="20483" name="Rectangle 6"/>
          <p:cNvSpPr>
            <a:spLocks noGrp="1" noChangeArrowheads="1"/>
          </p:cNvSpPr>
          <p:nvPr>
            <p:ph type="title"/>
          </p:nvPr>
        </p:nvSpPr>
        <p:spPr/>
        <p:txBody>
          <a:bodyPr/>
          <a:lstStyle/>
          <a:p>
            <a:pPr eaLnBrk="1" hangingPunct="1"/>
            <a:r>
              <a:rPr lang="en-US" smtClean="0"/>
              <a:t>Hashed Files (contd.)</a:t>
            </a:r>
          </a:p>
        </p:txBody>
      </p:sp>
      <p:sp>
        <p:nvSpPr>
          <p:cNvPr id="20484" name="Rectangle 7"/>
          <p:cNvSpPr>
            <a:spLocks noGrp="1" noChangeArrowheads="1"/>
          </p:cNvSpPr>
          <p:nvPr>
            <p:ph type="body" idx="1"/>
          </p:nvPr>
        </p:nvSpPr>
        <p:spPr>
          <a:xfrm>
            <a:off x="457200" y="1412776"/>
            <a:ext cx="8229600" cy="4876800"/>
          </a:xfrm>
        </p:spPr>
        <p:txBody>
          <a:bodyPr/>
          <a:lstStyle/>
          <a:p>
            <a:pPr eaLnBrk="1" hangingPunct="1">
              <a:lnSpc>
                <a:spcPct val="80000"/>
              </a:lnSpc>
            </a:pPr>
            <a:r>
              <a:rPr lang="en-US" sz="2000" dirty="0" smtClean="0">
                <a:latin typeface="Verdana" pitchFamily="34" charset="0"/>
                <a:ea typeface="Verdana" pitchFamily="34" charset="0"/>
                <a:cs typeface="Verdana" pitchFamily="34" charset="0"/>
              </a:rPr>
              <a:t>There are numerous methods for collision resolution, including the following:</a:t>
            </a:r>
          </a:p>
          <a:p>
            <a:pPr lvl="1" eaLnBrk="1" hangingPunct="1">
              <a:lnSpc>
                <a:spcPct val="80000"/>
              </a:lnSpc>
            </a:pPr>
            <a:r>
              <a:rPr lang="en-US" sz="2000" b="1" dirty="0" smtClean="0">
                <a:latin typeface="Verdana" pitchFamily="34" charset="0"/>
                <a:ea typeface="Verdana" pitchFamily="34" charset="0"/>
                <a:cs typeface="Verdana" pitchFamily="34" charset="0"/>
              </a:rPr>
              <a:t>Open addressing</a:t>
            </a:r>
            <a:r>
              <a:rPr lang="en-US" sz="2000" dirty="0" smtClean="0">
                <a:latin typeface="Verdana" pitchFamily="34" charset="0"/>
                <a:ea typeface="Verdana" pitchFamily="34" charset="0"/>
                <a:cs typeface="Verdana" pitchFamily="34" charset="0"/>
              </a:rPr>
              <a:t>: Proceeding from the occupied position specified by the hash address, the program checks the subsequent positions in order until an unused (empty) position is found. </a:t>
            </a:r>
          </a:p>
          <a:p>
            <a:pPr lvl="1" eaLnBrk="1" hangingPunct="1">
              <a:lnSpc>
                <a:spcPct val="80000"/>
              </a:lnSpc>
            </a:pPr>
            <a:r>
              <a:rPr lang="en-US" sz="2000" b="1" dirty="0" smtClean="0">
                <a:latin typeface="Verdana" pitchFamily="34" charset="0"/>
                <a:ea typeface="Verdana" pitchFamily="34" charset="0"/>
                <a:cs typeface="Verdana" pitchFamily="34" charset="0"/>
              </a:rPr>
              <a:t>Chaining</a:t>
            </a:r>
            <a:r>
              <a:rPr lang="en-US" sz="2000" dirty="0" smtClean="0">
                <a:latin typeface="Verdana" pitchFamily="34" charset="0"/>
                <a:ea typeface="Verdana" pitchFamily="34" charset="0"/>
                <a:cs typeface="Verdana" pitchFamily="34" charset="0"/>
              </a:rPr>
              <a:t>: For this method, various overflow locations are kept, usually by extending the array with a number of overflow positions. In addition, a pointer field is added to each record location. A collision is resolved by placing the new record in an unused overflow location and setting the pointer of the occupied hash address location to the address of that overflow location. </a:t>
            </a:r>
          </a:p>
          <a:p>
            <a:pPr lvl="1" eaLnBrk="1" hangingPunct="1">
              <a:lnSpc>
                <a:spcPct val="80000"/>
              </a:lnSpc>
            </a:pPr>
            <a:r>
              <a:rPr lang="en-US" sz="2000" b="1" dirty="0" smtClean="0">
                <a:latin typeface="Verdana" pitchFamily="34" charset="0"/>
                <a:ea typeface="Verdana" pitchFamily="34" charset="0"/>
                <a:cs typeface="Verdana" pitchFamily="34" charset="0"/>
              </a:rPr>
              <a:t>Multiple hashing</a:t>
            </a:r>
            <a:r>
              <a:rPr lang="en-US" sz="2000" dirty="0" smtClean="0">
                <a:latin typeface="Verdana" pitchFamily="34" charset="0"/>
                <a:ea typeface="Verdana" pitchFamily="34" charset="0"/>
                <a:cs typeface="Verdana" pitchFamily="34" charset="0"/>
              </a:rPr>
              <a:t>: The program applies a second hash function if the first results in a collision. If another collision results, the program uses open addressing or applies a third hash function and then uses open addressing if necessary.</a:t>
            </a: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2"/>
          <p:cNvSpPr>
            <a:spLocks noGrp="1"/>
          </p:cNvSpPr>
          <p:nvPr>
            <p:ph type="sldNum" sz="quarter" idx="10"/>
          </p:nvPr>
        </p:nvSpPr>
        <p:spPr>
          <a:noFill/>
        </p:spPr>
        <p:txBody>
          <a:bodyPr/>
          <a:lstStyle/>
          <a:p>
            <a:r>
              <a:rPr lang="en-US"/>
              <a:t>Slide 13- </a:t>
            </a:r>
            <a:fld id="{F3DE6A20-77E2-4F7E-AD4E-CCB5D93B6008}" type="slidenum">
              <a:rPr lang="en-US"/>
              <a:pPr/>
              <a:t>36</a:t>
            </a:fld>
            <a:endParaRPr lang="en-CA"/>
          </a:p>
        </p:txBody>
      </p:sp>
      <p:sp>
        <p:nvSpPr>
          <p:cNvPr id="23555" name="Rectangle 7"/>
          <p:cNvSpPr>
            <a:spLocks noGrp="1" noChangeArrowheads="1"/>
          </p:cNvSpPr>
          <p:nvPr>
            <p:ph type="title"/>
          </p:nvPr>
        </p:nvSpPr>
        <p:spPr>
          <a:xfrm>
            <a:off x="457200" y="228600"/>
            <a:ext cx="6923112" cy="990600"/>
          </a:xfrm>
        </p:spPr>
        <p:txBody>
          <a:bodyPr/>
          <a:lstStyle/>
          <a:p>
            <a:pPr eaLnBrk="1" hangingPunct="1"/>
            <a:r>
              <a:rPr lang="en-US" dirty="0" smtClean="0"/>
              <a:t>Hashed Files - Chaining</a:t>
            </a:r>
          </a:p>
        </p:txBody>
      </p:sp>
      <p:pic>
        <p:nvPicPr>
          <p:cNvPr id="23556" name="Picture 9" descr="fig13_10"/>
          <p:cNvPicPr>
            <a:picLocks noChangeAspect="1" noChangeArrowheads="1"/>
          </p:cNvPicPr>
          <p:nvPr/>
        </p:nvPicPr>
        <p:blipFill>
          <a:blip r:embed="rId3" cstate="print"/>
          <a:srcRect/>
          <a:stretch>
            <a:fillRect/>
          </a:stretch>
        </p:blipFill>
        <p:spPr bwMode="auto">
          <a:xfrm>
            <a:off x="1676400" y="1422995"/>
            <a:ext cx="5943600" cy="48863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p:spPr>
        <p:txBody>
          <a:bodyPr/>
          <a:lstStyle/>
          <a:p>
            <a:r>
              <a:rPr lang="en-US"/>
              <a:t>Slide 13- </a:t>
            </a:r>
            <a:fld id="{AF342F63-802C-4C04-A3AA-A8FD75AD0683}" type="slidenum">
              <a:rPr lang="en-US"/>
              <a:pPr/>
              <a:t>37</a:t>
            </a:fld>
            <a:endParaRPr lang="en-CA"/>
          </a:p>
        </p:txBody>
      </p:sp>
      <p:sp>
        <p:nvSpPr>
          <p:cNvPr id="22531" name="Rectangle 6"/>
          <p:cNvSpPr>
            <a:spLocks noGrp="1" noChangeArrowheads="1"/>
          </p:cNvSpPr>
          <p:nvPr>
            <p:ph type="title"/>
          </p:nvPr>
        </p:nvSpPr>
        <p:spPr/>
        <p:txBody>
          <a:bodyPr/>
          <a:lstStyle/>
          <a:p>
            <a:pPr eaLnBrk="1" hangingPunct="1"/>
            <a:r>
              <a:rPr lang="en-US" smtClean="0"/>
              <a:t>Hashed Files (contd.)</a:t>
            </a:r>
          </a:p>
        </p:txBody>
      </p:sp>
      <p:sp>
        <p:nvSpPr>
          <p:cNvPr id="22532" name="Rectangle 7"/>
          <p:cNvSpPr>
            <a:spLocks noGrp="1" noChangeArrowheads="1"/>
          </p:cNvSpPr>
          <p:nvPr>
            <p:ph type="body" idx="1"/>
          </p:nvPr>
        </p:nvSpPr>
        <p:spPr/>
        <p:txBody>
          <a:bodyPr/>
          <a:lstStyle/>
          <a:p>
            <a:pPr eaLnBrk="1" hangingPunct="1">
              <a:lnSpc>
                <a:spcPct val="90000"/>
              </a:lnSpc>
            </a:pPr>
            <a:r>
              <a:rPr lang="en-US" smtClean="0"/>
              <a:t>To reduce overflow records, a hash file is typically kept 70-80% full.</a:t>
            </a:r>
          </a:p>
          <a:p>
            <a:pPr eaLnBrk="1" hangingPunct="1">
              <a:lnSpc>
                <a:spcPct val="90000"/>
              </a:lnSpc>
            </a:pPr>
            <a:r>
              <a:rPr lang="en-US" smtClean="0"/>
              <a:t>The hash function h should distribute the records uniformly among the buckets</a:t>
            </a:r>
          </a:p>
          <a:p>
            <a:pPr lvl="1" eaLnBrk="1" hangingPunct="1">
              <a:lnSpc>
                <a:spcPct val="90000"/>
              </a:lnSpc>
            </a:pPr>
            <a:r>
              <a:rPr lang="en-US" smtClean="0"/>
              <a:t>Otherwise, search time will be increased because many overflow records will exist.</a:t>
            </a:r>
          </a:p>
          <a:p>
            <a:pPr eaLnBrk="1" hangingPunct="1">
              <a:lnSpc>
                <a:spcPct val="90000"/>
              </a:lnSpc>
            </a:pPr>
            <a:r>
              <a:rPr lang="en-US" smtClean="0"/>
              <a:t>Main disadvantages of static external hashing:</a:t>
            </a:r>
          </a:p>
          <a:p>
            <a:pPr lvl="1" eaLnBrk="1" hangingPunct="1">
              <a:lnSpc>
                <a:spcPct val="90000"/>
              </a:lnSpc>
            </a:pPr>
            <a:r>
              <a:rPr lang="en-US" smtClean="0"/>
              <a:t>Fixed number of buckets M is a problem if the number of records in the file grows or shrinks.</a:t>
            </a:r>
          </a:p>
          <a:p>
            <a:pPr lvl="1" eaLnBrk="1" hangingPunct="1">
              <a:lnSpc>
                <a:spcPct val="90000"/>
              </a:lnSpc>
            </a:pPr>
            <a:r>
              <a:rPr lang="en-US" smtClean="0"/>
              <a:t>Ordered access on the hash key is quite inefficient (requires  sorting the records).</a:t>
            </a: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3"/>
          <p:cNvSpPr>
            <a:spLocks noGrp="1"/>
          </p:cNvSpPr>
          <p:nvPr>
            <p:ph type="sldNum" sz="quarter" idx="10"/>
          </p:nvPr>
        </p:nvSpPr>
        <p:spPr>
          <a:noFill/>
        </p:spPr>
        <p:txBody>
          <a:bodyPr/>
          <a:lstStyle/>
          <a:p>
            <a:r>
              <a:rPr lang="en-US"/>
              <a:t>Slide 13- </a:t>
            </a:r>
            <a:fld id="{65A64B09-3861-43C8-AA14-1C3B7FBD7BEE}" type="slidenum">
              <a:rPr lang="en-US"/>
              <a:pPr/>
              <a:t>38</a:t>
            </a:fld>
            <a:endParaRPr lang="en-CA"/>
          </a:p>
        </p:txBody>
      </p:sp>
      <p:sp>
        <p:nvSpPr>
          <p:cNvPr id="24579" name="Rectangle 6"/>
          <p:cNvSpPr>
            <a:spLocks noGrp="1" noChangeArrowheads="1"/>
          </p:cNvSpPr>
          <p:nvPr>
            <p:ph type="title"/>
          </p:nvPr>
        </p:nvSpPr>
        <p:spPr/>
        <p:txBody>
          <a:bodyPr/>
          <a:lstStyle/>
          <a:p>
            <a:pPr eaLnBrk="1" hangingPunct="1"/>
            <a:r>
              <a:rPr lang="en-US" smtClean="0"/>
              <a:t>Dynamic And Extendible Hashed Files</a:t>
            </a:r>
          </a:p>
        </p:txBody>
      </p:sp>
      <p:sp>
        <p:nvSpPr>
          <p:cNvPr id="24580" name="Rectangle 7"/>
          <p:cNvSpPr>
            <a:spLocks noGrp="1" noChangeArrowheads="1"/>
          </p:cNvSpPr>
          <p:nvPr>
            <p:ph type="body" idx="1"/>
          </p:nvPr>
        </p:nvSpPr>
        <p:spPr/>
        <p:txBody>
          <a:bodyPr/>
          <a:lstStyle/>
          <a:p>
            <a:pPr eaLnBrk="1" hangingPunct="1"/>
            <a:r>
              <a:rPr lang="en-US" sz="2400" smtClean="0"/>
              <a:t>Dynamic and Extendible Hashing Techniques</a:t>
            </a:r>
          </a:p>
          <a:p>
            <a:pPr lvl="1" eaLnBrk="1" hangingPunct="1"/>
            <a:r>
              <a:rPr lang="en-US" sz="2200" smtClean="0"/>
              <a:t>Hashing techniques are adapted to allow the dynamic growth and shrinking of the number of file records.</a:t>
            </a:r>
          </a:p>
          <a:p>
            <a:pPr lvl="1" eaLnBrk="1" hangingPunct="1"/>
            <a:r>
              <a:rPr lang="en-US" sz="2200" smtClean="0"/>
              <a:t>These techniques include the following:</a:t>
            </a:r>
            <a:r>
              <a:rPr lang="en-US" sz="2200" b="1" smtClean="0"/>
              <a:t> dynamic hashing, extendible hashing</a:t>
            </a:r>
            <a:r>
              <a:rPr lang="en-US" sz="2200" smtClean="0"/>
              <a:t>, and</a:t>
            </a:r>
            <a:r>
              <a:rPr lang="en-US" sz="2200" b="1" smtClean="0"/>
              <a:t> linear hashing.</a:t>
            </a:r>
          </a:p>
          <a:p>
            <a:pPr eaLnBrk="1" hangingPunct="1"/>
            <a:r>
              <a:rPr lang="en-US" sz="2400" smtClean="0"/>
              <a:t>Both dynamic and extendible hashing use the </a:t>
            </a:r>
            <a:r>
              <a:rPr lang="en-US" sz="2400" b="1" smtClean="0"/>
              <a:t>binary representation</a:t>
            </a:r>
            <a:r>
              <a:rPr lang="en-US" sz="2400" smtClean="0"/>
              <a:t> of the hash value h(K) in order to access a </a:t>
            </a:r>
            <a:r>
              <a:rPr lang="en-US" sz="2400" b="1" smtClean="0"/>
              <a:t>directory</a:t>
            </a:r>
            <a:r>
              <a:rPr lang="en-US" sz="2400" smtClean="0"/>
              <a:t>.</a:t>
            </a:r>
          </a:p>
          <a:p>
            <a:pPr lvl="1" eaLnBrk="1" hangingPunct="1"/>
            <a:r>
              <a:rPr lang="en-US" sz="2200" smtClean="0"/>
              <a:t>In dynamic hashing the directory is a binary tree.</a:t>
            </a:r>
          </a:p>
          <a:p>
            <a:pPr lvl="1" eaLnBrk="1" hangingPunct="1"/>
            <a:r>
              <a:rPr lang="en-US" sz="2200" smtClean="0"/>
              <a:t>In extendible hashing the directory is an array of size 2</a:t>
            </a:r>
            <a:r>
              <a:rPr lang="en-US" sz="2200" baseline="30000" smtClean="0"/>
              <a:t>d</a:t>
            </a:r>
            <a:r>
              <a:rPr lang="en-US" sz="2200" smtClean="0"/>
              <a:t> where d is called the </a:t>
            </a:r>
            <a:r>
              <a:rPr lang="en-US" sz="2200" b="1" smtClean="0"/>
              <a:t>global depth</a:t>
            </a:r>
            <a:r>
              <a:rPr lang="en-US" sz="2200" smtClean="0"/>
              <a:t>. </a:t>
            </a: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3"/>
          <p:cNvSpPr>
            <a:spLocks noGrp="1"/>
          </p:cNvSpPr>
          <p:nvPr>
            <p:ph type="sldNum" sz="quarter" idx="10"/>
          </p:nvPr>
        </p:nvSpPr>
        <p:spPr>
          <a:noFill/>
        </p:spPr>
        <p:txBody>
          <a:bodyPr/>
          <a:lstStyle/>
          <a:p>
            <a:r>
              <a:rPr lang="en-US"/>
              <a:t>Slide 13- </a:t>
            </a:r>
            <a:fld id="{3A82E71E-0E9B-4CB3-B57F-7CECBE3D3983}" type="slidenum">
              <a:rPr lang="en-US"/>
              <a:pPr/>
              <a:t>39</a:t>
            </a:fld>
            <a:endParaRPr lang="en-CA"/>
          </a:p>
        </p:txBody>
      </p:sp>
      <p:sp>
        <p:nvSpPr>
          <p:cNvPr id="25603" name="Rectangle 6"/>
          <p:cNvSpPr>
            <a:spLocks noGrp="1" noChangeArrowheads="1"/>
          </p:cNvSpPr>
          <p:nvPr>
            <p:ph type="title"/>
          </p:nvPr>
        </p:nvSpPr>
        <p:spPr/>
        <p:txBody>
          <a:bodyPr/>
          <a:lstStyle/>
          <a:p>
            <a:pPr eaLnBrk="1" hangingPunct="1"/>
            <a:r>
              <a:rPr lang="en-US" smtClean="0"/>
              <a:t>Dynamic And Extendible Hashing (contd.)</a:t>
            </a:r>
          </a:p>
        </p:txBody>
      </p:sp>
      <p:sp>
        <p:nvSpPr>
          <p:cNvPr id="25604" name="Rectangle 7"/>
          <p:cNvSpPr>
            <a:spLocks noGrp="1" noChangeArrowheads="1"/>
          </p:cNvSpPr>
          <p:nvPr>
            <p:ph type="body" idx="1"/>
          </p:nvPr>
        </p:nvSpPr>
        <p:spPr/>
        <p:txBody>
          <a:bodyPr/>
          <a:lstStyle/>
          <a:p>
            <a:pPr eaLnBrk="1" hangingPunct="1">
              <a:lnSpc>
                <a:spcPct val="80000"/>
              </a:lnSpc>
            </a:pPr>
            <a:r>
              <a:rPr lang="en-US" sz="2400" dirty="0" smtClean="0"/>
              <a:t>The directories can be stored on disk, and they expand or shrink dynamically.</a:t>
            </a:r>
          </a:p>
          <a:p>
            <a:pPr lvl="1" eaLnBrk="1" hangingPunct="1">
              <a:lnSpc>
                <a:spcPct val="80000"/>
              </a:lnSpc>
            </a:pPr>
            <a:r>
              <a:rPr lang="en-US" sz="2200" dirty="0" smtClean="0"/>
              <a:t>Directory entries point to the disk blocks that contain the stored records.</a:t>
            </a:r>
          </a:p>
          <a:p>
            <a:pPr eaLnBrk="1" hangingPunct="1">
              <a:lnSpc>
                <a:spcPct val="80000"/>
              </a:lnSpc>
            </a:pPr>
            <a:r>
              <a:rPr lang="en-US" sz="2400" dirty="0" smtClean="0"/>
              <a:t>An insertion in a disk block that is full causes the block to split into two blocks and the records are redistributed among the two blocks.</a:t>
            </a:r>
          </a:p>
          <a:p>
            <a:pPr lvl="1" eaLnBrk="1" hangingPunct="1">
              <a:lnSpc>
                <a:spcPct val="80000"/>
              </a:lnSpc>
            </a:pPr>
            <a:r>
              <a:rPr lang="en-US" sz="2200" dirty="0" smtClean="0"/>
              <a:t>The directory is updated appropriately.</a:t>
            </a:r>
          </a:p>
          <a:p>
            <a:pPr eaLnBrk="1" hangingPunct="1">
              <a:lnSpc>
                <a:spcPct val="80000"/>
              </a:lnSpc>
            </a:pPr>
            <a:r>
              <a:rPr lang="en-US" sz="2400" dirty="0" smtClean="0"/>
              <a:t>Dynamic and extendible hashing do not require an overflow area. </a:t>
            </a: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latin typeface="Tahoma" pitchFamily="34" charset="0"/>
                <a:ea typeface="Tahoma" pitchFamily="34" charset="0"/>
                <a:cs typeface="Tahoma" pitchFamily="34" charset="0"/>
              </a:rPr>
              <a:t>RAID</a:t>
            </a:r>
            <a:endParaRPr lang="it-IT" dirty="0">
              <a:latin typeface="Tahoma" pitchFamily="34" charset="0"/>
              <a:ea typeface="Tahoma" pitchFamily="34" charset="0"/>
              <a:cs typeface="Tahoma" pitchFamily="34" charset="0"/>
            </a:endParaRPr>
          </a:p>
        </p:txBody>
      </p:sp>
      <p:sp>
        <p:nvSpPr>
          <p:cNvPr id="3" name="Subtitle 2"/>
          <p:cNvSpPr>
            <a:spLocks noGrp="1"/>
          </p:cNvSpPr>
          <p:nvPr>
            <p:ph type="subTitle" idx="1"/>
          </p:nvPr>
        </p:nvSpPr>
        <p:spPr>
          <a:xfrm>
            <a:off x="914400" y="3733800"/>
            <a:ext cx="7185992" cy="1752600"/>
          </a:xfrm>
        </p:spPr>
        <p:txBody>
          <a:bodyPr/>
          <a:lstStyle/>
          <a:p>
            <a:r>
              <a:rPr lang="en-GB" sz="3200" dirty="0" smtClean="0"/>
              <a:t>Redundant Array of Independent Disks</a:t>
            </a:r>
            <a:endParaRPr lang="it-IT" sz="3200" dirty="0"/>
          </a:p>
        </p:txBody>
      </p:sp>
      <p:sp>
        <p:nvSpPr>
          <p:cNvPr id="4" name="Date Placeholder 3"/>
          <p:cNvSpPr>
            <a:spLocks noGrp="1"/>
          </p:cNvSpPr>
          <p:nvPr>
            <p:ph type="dt" sz="half" idx="10"/>
          </p:nvPr>
        </p:nvSpPr>
        <p:spPr/>
        <p:txBody>
          <a:bodyPr/>
          <a:lstStyle/>
          <a:p>
            <a:pPr>
              <a:defRPr/>
            </a:pPr>
            <a:r>
              <a:rPr lang="en-US" smtClean="0"/>
              <a:t>2012/2013 - DT228/4</a:t>
            </a:r>
            <a:endParaRPr lang="en-IE" smtClean="0"/>
          </a:p>
          <a:p>
            <a:pPr>
              <a:defRPr/>
            </a:pPr>
            <a:endParaRPr lang="en-IE" dirty="0"/>
          </a:p>
        </p:txBody>
      </p:sp>
      <p:sp>
        <p:nvSpPr>
          <p:cNvPr id="5" name="Slide Number Placeholder 4"/>
          <p:cNvSpPr>
            <a:spLocks noGrp="1"/>
          </p:cNvSpPr>
          <p:nvPr>
            <p:ph type="sldNum" sz="quarter" idx="12"/>
          </p:nvPr>
        </p:nvSpPr>
        <p:spPr/>
        <p:txBody>
          <a:bodyPr/>
          <a:lstStyle/>
          <a:p>
            <a:pPr>
              <a:defRPr/>
            </a:pPr>
            <a:fld id="{CAE0970C-C400-4E43-AAB0-B36362BEE2B1}" type="slidenum">
              <a:rPr lang="en-IE" smtClean="0"/>
              <a:pPr>
                <a:defRPr/>
              </a:pPr>
              <a:t>4</a:t>
            </a:fld>
            <a:endParaRPr lang="en-IE"/>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Dynamic Hashing</a:t>
            </a:r>
            <a:endParaRPr lang="it-IT" dirty="0"/>
          </a:p>
        </p:txBody>
      </p:sp>
      <p:sp>
        <p:nvSpPr>
          <p:cNvPr id="3" name="Date Placeholder 2"/>
          <p:cNvSpPr>
            <a:spLocks noGrp="1"/>
          </p:cNvSpPr>
          <p:nvPr>
            <p:ph type="dt" sz="half" idx="10"/>
          </p:nvPr>
        </p:nvSpPr>
        <p:spPr/>
        <p:txBody>
          <a:bodyPr/>
          <a:lstStyle/>
          <a:p>
            <a:pPr>
              <a:defRPr/>
            </a:pPr>
            <a:r>
              <a:rPr lang="en-US" smtClean="0"/>
              <a:t>August 2010</a:t>
            </a:r>
            <a:endParaRPr lang="en-IE"/>
          </a:p>
        </p:txBody>
      </p:sp>
      <p:sp>
        <p:nvSpPr>
          <p:cNvPr id="4" name="Slide Number Placeholder 3"/>
          <p:cNvSpPr>
            <a:spLocks noGrp="1"/>
          </p:cNvSpPr>
          <p:nvPr>
            <p:ph type="sldNum" sz="quarter" idx="12"/>
          </p:nvPr>
        </p:nvSpPr>
        <p:spPr/>
        <p:txBody>
          <a:bodyPr/>
          <a:lstStyle/>
          <a:p>
            <a:pPr>
              <a:defRPr/>
            </a:pPr>
            <a:fld id="{4070A4A7-62C9-415D-BED7-BD9B9DF611B4}" type="slidenum">
              <a:rPr lang="en-IE" smtClean="0"/>
              <a:pPr>
                <a:defRPr/>
              </a:pPr>
              <a:t>40</a:t>
            </a:fld>
            <a:endParaRPr lang="en-IE"/>
          </a:p>
        </p:txBody>
      </p:sp>
      <p:pic>
        <p:nvPicPr>
          <p:cNvPr id="1026" name="Picture 2"/>
          <p:cNvPicPr>
            <a:picLocks noChangeAspect="1" noChangeArrowheads="1"/>
          </p:cNvPicPr>
          <p:nvPr/>
        </p:nvPicPr>
        <p:blipFill>
          <a:blip r:embed="rId2" cstate="print"/>
          <a:srcRect/>
          <a:stretch>
            <a:fillRect/>
          </a:stretch>
        </p:blipFill>
        <p:spPr bwMode="auto">
          <a:xfrm>
            <a:off x="1547664" y="1381124"/>
            <a:ext cx="5808025" cy="4712171"/>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2"/>
          <p:cNvSpPr>
            <a:spLocks noGrp="1"/>
          </p:cNvSpPr>
          <p:nvPr>
            <p:ph type="sldNum" sz="quarter" idx="10"/>
          </p:nvPr>
        </p:nvSpPr>
        <p:spPr>
          <a:noFill/>
        </p:spPr>
        <p:txBody>
          <a:bodyPr/>
          <a:lstStyle/>
          <a:p>
            <a:r>
              <a:rPr lang="en-US"/>
              <a:t>Slide 13- </a:t>
            </a:r>
            <a:fld id="{302B81D5-AF10-4DDF-A381-CF10D02AB8D4}" type="slidenum">
              <a:rPr lang="en-US"/>
              <a:pPr/>
              <a:t>41</a:t>
            </a:fld>
            <a:endParaRPr lang="en-CA"/>
          </a:p>
        </p:txBody>
      </p:sp>
      <p:sp>
        <p:nvSpPr>
          <p:cNvPr id="26627" name="Rectangle 7"/>
          <p:cNvSpPr>
            <a:spLocks noGrp="1" noChangeArrowheads="1"/>
          </p:cNvSpPr>
          <p:nvPr>
            <p:ph type="title"/>
          </p:nvPr>
        </p:nvSpPr>
        <p:spPr/>
        <p:txBody>
          <a:bodyPr/>
          <a:lstStyle/>
          <a:p>
            <a:pPr eaLnBrk="1" hangingPunct="1"/>
            <a:r>
              <a:rPr lang="en-US" smtClean="0"/>
              <a:t>Extendible Hashing</a:t>
            </a:r>
          </a:p>
        </p:txBody>
      </p:sp>
      <p:pic>
        <p:nvPicPr>
          <p:cNvPr id="26628" name="Picture 9" descr="fig13_11"/>
          <p:cNvPicPr>
            <a:picLocks noChangeAspect="1" noChangeArrowheads="1"/>
          </p:cNvPicPr>
          <p:nvPr/>
        </p:nvPicPr>
        <p:blipFill>
          <a:blip r:embed="rId3" cstate="print"/>
          <a:srcRect/>
          <a:stretch>
            <a:fillRect/>
          </a:stretch>
        </p:blipFill>
        <p:spPr bwMode="auto">
          <a:xfrm>
            <a:off x="2057400" y="1404516"/>
            <a:ext cx="4976813" cy="497681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4"/>
          <p:cNvSpPr>
            <a:spLocks noGrp="1"/>
          </p:cNvSpPr>
          <p:nvPr>
            <p:ph type="ftr" sz="quarter" idx="11"/>
          </p:nvPr>
        </p:nvSpPr>
        <p:spPr/>
        <p:txBody>
          <a:bodyPr/>
          <a:lstStyle/>
          <a:p>
            <a:r>
              <a:rPr lang="en-US"/>
              <a:t>Chapter 6</a:t>
            </a:r>
          </a:p>
        </p:txBody>
      </p:sp>
      <p:sp>
        <p:nvSpPr>
          <p:cNvPr id="4" name="Slide Number Placeholder 5"/>
          <p:cNvSpPr>
            <a:spLocks noGrp="1"/>
          </p:cNvSpPr>
          <p:nvPr>
            <p:ph type="sldNum" sz="quarter" idx="12"/>
          </p:nvPr>
        </p:nvSpPr>
        <p:spPr/>
        <p:txBody>
          <a:bodyPr/>
          <a:lstStyle/>
          <a:p>
            <a:fld id="{FA262C10-CF5C-486A-A98B-49A8ECFA630E}" type="slidenum">
              <a:rPr lang="en-US"/>
              <a:pPr/>
              <a:t>42</a:t>
            </a:fld>
            <a:endParaRPr lang="en-US"/>
          </a:p>
        </p:txBody>
      </p:sp>
      <p:sp>
        <p:nvSpPr>
          <p:cNvPr id="2050" name="Rectangle 2"/>
          <p:cNvSpPr>
            <a:spLocks noGrp="1" noChangeArrowheads="1"/>
          </p:cNvSpPr>
          <p:nvPr>
            <p:ph type="ctrTitle"/>
          </p:nvPr>
        </p:nvSpPr>
        <p:spPr>
          <a:xfrm>
            <a:off x="685800" y="2286000"/>
            <a:ext cx="7772400" cy="1143000"/>
          </a:xfrm>
        </p:spPr>
        <p:txBody>
          <a:bodyPr/>
          <a:lstStyle/>
          <a:p>
            <a:r>
              <a:rPr lang="en-US" dirty="0" smtClean="0"/>
              <a:t>Index </a:t>
            </a:r>
            <a:r>
              <a:rPr lang="en-US" dirty="0"/>
              <a:t>Structures for Files</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a:t>Chapter 6</a:t>
            </a:r>
          </a:p>
        </p:txBody>
      </p:sp>
      <p:sp>
        <p:nvSpPr>
          <p:cNvPr id="5" name="Slide Number Placeholder 5"/>
          <p:cNvSpPr>
            <a:spLocks noGrp="1"/>
          </p:cNvSpPr>
          <p:nvPr>
            <p:ph type="sldNum" sz="quarter" idx="12"/>
          </p:nvPr>
        </p:nvSpPr>
        <p:spPr/>
        <p:txBody>
          <a:bodyPr/>
          <a:lstStyle/>
          <a:p>
            <a:fld id="{90707484-1F40-4E97-A222-43AE7B50C50F}" type="slidenum">
              <a:rPr lang="en-US"/>
              <a:pPr/>
              <a:t>43</a:t>
            </a:fld>
            <a:endParaRPr lang="en-US"/>
          </a:p>
        </p:txBody>
      </p:sp>
      <p:sp>
        <p:nvSpPr>
          <p:cNvPr id="3074" name="Rectangle 2"/>
          <p:cNvSpPr>
            <a:spLocks noGrp="1" noChangeArrowheads="1"/>
          </p:cNvSpPr>
          <p:nvPr>
            <p:ph type="title"/>
          </p:nvPr>
        </p:nvSpPr>
        <p:spPr/>
        <p:txBody>
          <a:bodyPr/>
          <a:lstStyle/>
          <a:p>
            <a:r>
              <a:rPr lang="en-US"/>
              <a:t>Indexes</a:t>
            </a:r>
          </a:p>
        </p:txBody>
      </p:sp>
      <p:sp>
        <p:nvSpPr>
          <p:cNvPr id="3075" name="Rectangle 3"/>
          <p:cNvSpPr>
            <a:spLocks noGrp="1" noChangeArrowheads="1"/>
          </p:cNvSpPr>
          <p:nvPr>
            <p:ph type="body" idx="1"/>
          </p:nvPr>
        </p:nvSpPr>
        <p:spPr/>
        <p:txBody>
          <a:bodyPr/>
          <a:lstStyle/>
          <a:p>
            <a:r>
              <a:rPr lang="en-US" b="1" i="1" dirty="0"/>
              <a:t>Indexes</a:t>
            </a:r>
            <a:r>
              <a:rPr lang="en-US" dirty="0"/>
              <a:t> are additional auxiliary access structures with typically provide </a:t>
            </a:r>
            <a:r>
              <a:rPr lang="en-US" b="1" dirty="0"/>
              <a:t>either</a:t>
            </a:r>
            <a:r>
              <a:rPr lang="en-US" dirty="0"/>
              <a:t> faster access to data or secondary access paths without effecting the physical storage of the data.</a:t>
            </a:r>
          </a:p>
          <a:p>
            <a:r>
              <a:rPr lang="en-US" dirty="0"/>
              <a:t>They are based on </a:t>
            </a:r>
            <a:r>
              <a:rPr lang="en-US" b="1" i="1" dirty="0"/>
              <a:t>indexing field(s)</a:t>
            </a:r>
            <a:r>
              <a:rPr lang="en-US" dirty="0"/>
              <a:t> that are used to construct the </a:t>
            </a:r>
            <a:r>
              <a:rPr lang="en-US" b="1" i="1" dirty="0"/>
              <a:t>index</a:t>
            </a:r>
            <a:r>
              <a:rPr lang="en-US" b="1" i="1" dirty="0" smtClean="0"/>
              <a:t>.</a:t>
            </a:r>
          </a:p>
          <a:p>
            <a:r>
              <a:rPr lang="en-US" i="1" dirty="0" smtClean="0"/>
              <a:t>Indexes can be </a:t>
            </a:r>
            <a:r>
              <a:rPr lang="en-US" b="1" i="1" dirty="0" smtClean="0"/>
              <a:t>sparse or dense. </a:t>
            </a:r>
            <a:r>
              <a:rPr lang="en-US" i="1" dirty="0" smtClean="0"/>
              <a:t>A dense index has an entry for each record.</a:t>
            </a:r>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a:t>Chapter 6</a:t>
            </a:r>
          </a:p>
        </p:txBody>
      </p:sp>
      <p:sp>
        <p:nvSpPr>
          <p:cNvPr id="5" name="Slide Number Placeholder 5"/>
          <p:cNvSpPr>
            <a:spLocks noGrp="1"/>
          </p:cNvSpPr>
          <p:nvPr>
            <p:ph type="sldNum" sz="quarter" idx="12"/>
          </p:nvPr>
        </p:nvSpPr>
        <p:spPr/>
        <p:txBody>
          <a:bodyPr/>
          <a:lstStyle/>
          <a:p>
            <a:fld id="{AC86CDB0-443C-4AD3-A005-F35F3F82917F}" type="slidenum">
              <a:rPr lang="en-US"/>
              <a:pPr/>
              <a:t>44</a:t>
            </a:fld>
            <a:endParaRPr lang="en-US"/>
          </a:p>
        </p:txBody>
      </p:sp>
      <p:sp>
        <p:nvSpPr>
          <p:cNvPr id="4098" name="Rectangle 2"/>
          <p:cNvSpPr>
            <a:spLocks noGrp="1" noChangeArrowheads="1"/>
          </p:cNvSpPr>
          <p:nvPr>
            <p:ph type="title"/>
          </p:nvPr>
        </p:nvSpPr>
        <p:spPr/>
        <p:txBody>
          <a:bodyPr/>
          <a:lstStyle/>
          <a:p>
            <a:r>
              <a:rPr lang="en-US"/>
              <a:t>Types of Indexes</a:t>
            </a:r>
          </a:p>
        </p:txBody>
      </p:sp>
      <p:sp>
        <p:nvSpPr>
          <p:cNvPr id="4099" name="Rectangle 3"/>
          <p:cNvSpPr>
            <a:spLocks noGrp="1" noChangeArrowheads="1"/>
          </p:cNvSpPr>
          <p:nvPr>
            <p:ph type="body" idx="1"/>
          </p:nvPr>
        </p:nvSpPr>
        <p:spPr/>
        <p:txBody>
          <a:bodyPr/>
          <a:lstStyle/>
          <a:p>
            <a:r>
              <a:rPr lang="en-US" dirty="0"/>
              <a:t>Single-Level Indexes</a:t>
            </a:r>
          </a:p>
          <a:p>
            <a:pPr lvl="1"/>
            <a:r>
              <a:rPr lang="en-US" dirty="0"/>
              <a:t>Primary</a:t>
            </a:r>
          </a:p>
          <a:p>
            <a:pPr lvl="1"/>
            <a:r>
              <a:rPr lang="en-US" dirty="0"/>
              <a:t>Secondary</a:t>
            </a:r>
          </a:p>
          <a:p>
            <a:pPr lvl="1"/>
            <a:r>
              <a:rPr lang="en-US" dirty="0" smtClean="0"/>
              <a:t>Clustering</a:t>
            </a:r>
          </a:p>
          <a:p>
            <a:pPr lvl="1"/>
            <a:r>
              <a:rPr lang="en-US" dirty="0" smtClean="0"/>
              <a:t>Binary</a:t>
            </a:r>
            <a:endParaRPr lang="en-US" dirty="0"/>
          </a:p>
          <a:p>
            <a:r>
              <a:rPr lang="en-US" dirty="0"/>
              <a:t>Multi-Level </a:t>
            </a:r>
            <a:r>
              <a:rPr lang="en-US" dirty="0" smtClean="0"/>
              <a:t>Indexes</a:t>
            </a:r>
          </a:p>
          <a:p>
            <a:pPr lvl="1"/>
            <a:r>
              <a:rPr lang="en-US" dirty="0" smtClean="0"/>
              <a:t>B Trees</a:t>
            </a:r>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a:t>Chapter 6</a:t>
            </a:r>
          </a:p>
        </p:txBody>
      </p:sp>
      <p:sp>
        <p:nvSpPr>
          <p:cNvPr id="5" name="Slide Number Placeholder 5"/>
          <p:cNvSpPr>
            <a:spLocks noGrp="1"/>
          </p:cNvSpPr>
          <p:nvPr>
            <p:ph type="sldNum" sz="quarter" idx="12"/>
          </p:nvPr>
        </p:nvSpPr>
        <p:spPr/>
        <p:txBody>
          <a:bodyPr/>
          <a:lstStyle/>
          <a:p>
            <a:fld id="{61AA98CE-F01C-4C19-8528-8273D92F8E54}" type="slidenum">
              <a:rPr lang="en-US"/>
              <a:pPr/>
              <a:t>45</a:t>
            </a:fld>
            <a:endParaRPr lang="en-US"/>
          </a:p>
        </p:txBody>
      </p:sp>
      <p:sp>
        <p:nvSpPr>
          <p:cNvPr id="7170" name="Rectangle 2"/>
          <p:cNvSpPr>
            <a:spLocks noGrp="1" noChangeArrowheads="1"/>
          </p:cNvSpPr>
          <p:nvPr>
            <p:ph type="title"/>
          </p:nvPr>
        </p:nvSpPr>
        <p:spPr/>
        <p:txBody>
          <a:bodyPr/>
          <a:lstStyle/>
          <a:p>
            <a:r>
              <a:rPr lang="en-US"/>
              <a:t>Single Level Indexes</a:t>
            </a:r>
          </a:p>
        </p:txBody>
      </p:sp>
      <p:sp>
        <p:nvSpPr>
          <p:cNvPr id="7171" name="Rectangle 3"/>
          <p:cNvSpPr>
            <a:spLocks noGrp="1" noChangeArrowheads="1"/>
          </p:cNvSpPr>
          <p:nvPr>
            <p:ph type="body" idx="1"/>
          </p:nvPr>
        </p:nvSpPr>
        <p:spPr/>
        <p:txBody>
          <a:bodyPr/>
          <a:lstStyle/>
          <a:p>
            <a:r>
              <a:rPr lang="en-US"/>
              <a:t>A </a:t>
            </a:r>
            <a:r>
              <a:rPr lang="en-US" b="1" i="1"/>
              <a:t>Primary Index</a:t>
            </a:r>
            <a:r>
              <a:rPr lang="en-US"/>
              <a:t> is specified on the </a:t>
            </a:r>
            <a:r>
              <a:rPr lang="en-US" b="1" i="1"/>
              <a:t>ordering key field</a:t>
            </a:r>
            <a:r>
              <a:rPr lang="en-US"/>
              <a:t> where each tuple has a </a:t>
            </a:r>
            <a:r>
              <a:rPr lang="en-US" b="1" i="1"/>
              <a:t>unique</a:t>
            </a:r>
            <a:r>
              <a:rPr lang="en-US"/>
              <a:t> value.</a:t>
            </a:r>
          </a:p>
          <a:p>
            <a:r>
              <a:rPr lang="en-US"/>
              <a:t>A </a:t>
            </a:r>
            <a:r>
              <a:rPr lang="en-US" b="1" i="1"/>
              <a:t>Clustering Index</a:t>
            </a:r>
            <a:r>
              <a:rPr lang="en-US"/>
              <a:t> is specified on the </a:t>
            </a:r>
            <a:r>
              <a:rPr lang="en-US" b="1" i="1"/>
              <a:t>ordering key field</a:t>
            </a:r>
            <a:r>
              <a:rPr lang="en-US"/>
              <a:t> where each tuple </a:t>
            </a:r>
            <a:r>
              <a:rPr lang="en-US" b="1" i="1"/>
              <a:t>DOES NOT</a:t>
            </a:r>
            <a:r>
              <a:rPr lang="en-US"/>
              <a:t> have a </a:t>
            </a:r>
            <a:r>
              <a:rPr lang="en-US" b="1" i="1"/>
              <a:t>unique</a:t>
            </a:r>
            <a:r>
              <a:rPr lang="en-US"/>
              <a:t> value in that field.</a:t>
            </a:r>
          </a:p>
          <a:p>
            <a:r>
              <a:rPr lang="en-US"/>
              <a:t>A </a:t>
            </a:r>
            <a:r>
              <a:rPr lang="en-US" b="1" i="1"/>
              <a:t>Secondary Index</a:t>
            </a:r>
            <a:r>
              <a:rPr lang="en-US"/>
              <a:t> is specified on a </a:t>
            </a:r>
            <a:r>
              <a:rPr lang="en-US" b="1" i="1"/>
              <a:t>NON-ORDERING Field</a:t>
            </a:r>
            <a:r>
              <a:rPr lang="en-US"/>
              <a:t> of the file.</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t>Primary Indexes</a:t>
            </a:r>
          </a:p>
        </p:txBody>
      </p:sp>
      <p:sp>
        <p:nvSpPr>
          <p:cNvPr id="9219" name="Rectangle 3"/>
          <p:cNvSpPr>
            <a:spLocks noGrp="1" noChangeArrowheads="1"/>
          </p:cNvSpPr>
          <p:nvPr>
            <p:ph idx="1"/>
          </p:nvPr>
        </p:nvSpPr>
        <p:spPr/>
        <p:txBody>
          <a:bodyPr/>
          <a:lstStyle/>
          <a:p>
            <a:r>
              <a:rPr lang="en-US"/>
              <a:t>A </a:t>
            </a:r>
            <a:r>
              <a:rPr lang="en-US" b="1" i="1"/>
              <a:t>Primary Index</a:t>
            </a:r>
            <a:r>
              <a:rPr lang="en-US"/>
              <a:t> is constructed of two parts: The </a:t>
            </a:r>
            <a:r>
              <a:rPr lang="en-US" b="1" i="1"/>
              <a:t>first field</a:t>
            </a:r>
            <a:r>
              <a:rPr lang="en-US"/>
              <a:t> is the same data type of the </a:t>
            </a:r>
            <a:r>
              <a:rPr lang="en-US" b="1" i="1"/>
              <a:t>primary key</a:t>
            </a:r>
            <a:r>
              <a:rPr lang="en-US"/>
              <a:t> of a file block of the data file and the </a:t>
            </a:r>
            <a:r>
              <a:rPr lang="en-US" b="1" i="1"/>
              <a:t>second field</a:t>
            </a:r>
            <a:r>
              <a:rPr lang="en-US"/>
              <a:t> is file </a:t>
            </a:r>
            <a:r>
              <a:rPr lang="en-US" b="1" i="1"/>
              <a:t>block pointer</a:t>
            </a:r>
            <a:r>
              <a:rPr lang="en-US"/>
              <a:t>.</a:t>
            </a:r>
          </a:p>
          <a:p>
            <a:r>
              <a:rPr lang="en-US"/>
              <a:t>The </a:t>
            </a:r>
            <a:r>
              <a:rPr lang="en-US" b="1" i="1"/>
              <a:t>Anchor Record</a:t>
            </a:r>
            <a:r>
              <a:rPr lang="en-US"/>
              <a:t> or </a:t>
            </a:r>
            <a:r>
              <a:rPr lang="en-US" b="1" i="1"/>
              <a:t>Block anchor</a:t>
            </a:r>
            <a:r>
              <a:rPr lang="en-US"/>
              <a:t> is the </a:t>
            </a:r>
            <a:r>
              <a:rPr lang="en-US" b="1" i="1"/>
              <a:t>first</a:t>
            </a:r>
            <a:r>
              <a:rPr lang="en-US"/>
              <a:t> record in a file block. This is where the </a:t>
            </a:r>
            <a:r>
              <a:rPr lang="en-US" b="1" i="1"/>
              <a:t>value</a:t>
            </a:r>
            <a:r>
              <a:rPr lang="en-US"/>
              <a:t> for the </a:t>
            </a:r>
            <a:r>
              <a:rPr lang="en-US" b="1" i="1"/>
              <a:t>first field</a:t>
            </a:r>
            <a:r>
              <a:rPr lang="en-US"/>
              <a:t> of the </a:t>
            </a:r>
            <a:r>
              <a:rPr lang="en-US" b="1" i="1"/>
              <a:t>primary index</a:t>
            </a:r>
            <a:r>
              <a:rPr lang="en-US"/>
              <a:t> come from along with the respective address of that block.</a:t>
            </a:r>
          </a:p>
        </p:txBody>
      </p:sp>
      <p:sp>
        <p:nvSpPr>
          <p:cNvPr id="4" name="Footer Placeholder 4"/>
          <p:cNvSpPr>
            <a:spLocks noGrp="1"/>
          </p:cNvSpPr>
          <p:nvPr>
            <p:ph type="ftr" sz="quarter" idx="11"/>
          </p:nvPr>
        </p:nvSpPr>
        <p:spPr/>
        <p:txBody>
          <a:bodyPr/>
          <a:lstStyle/>
          <a:p>
            <a:r>
              <a:rPr lang="en-US"/>
              <a:t>Chapter 6</a:t>
            </a:r>
          </a:p>
        </p:txBody>
      </p:sp>
      <p:sp>
        <p:nvSpPr>
          <p:cNvPr id="5" name="Slide Number Placeholder 5"/>
          <p:cNvSpPr>
            <a:spLocks noGrp="1"/>
          </p:cNvSpPr>
          <p:nvPr>
            <p:ph type="sldNum" sz="quarter" idx="12"/>
          </p:nvPr>
        </p:nvSpPr>
        <p:spPr/>
        <p:txBody>
          <a:bodyPr/>
          <a:lstStyle/>
          <a:p>
            <a:fld id="{FE7331F3-05F2-4F76-811B-969AD37E2678}" type="slidenum">
              <a:rPr lang="en-US"/>
              <a:pPr/>
              <a:t>46</a:t>
            </a:fld>
            <a:endParaRPr 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4"/>
          <p:cNvSpPr>
            <a:spLocks noGrp="1"/>
          </p:cNvSpPr>
          <p:nvPr>
            <p:ph type="ftr" sz="quarter" idx="11"/>
          </p:nvPr>
        </p:nvSpPr>
        <p:spPr/>
        <p:txBody>
          <a:bodyPr/>
          <a:lstStyle/>
          <a:p>
            <a:r>
              <a:rPr lang="en-US"/>
              <a:t>Chapter 6</a:t>
            </a:r>
          </a:p>
        </p:txBody>
      </p:sp>
      <p:sp>
        <p:nvSpPr>
          <p:cNvPr id="4" name="Slide Number Placeholder 5"/>
          <p:cNvSpPr>
            <a:spLocks noGrp="1"/>
          </p:cNvSpPr>
          <p:nvPr>
            <p:ph type="sldNum" sz="quarter" idx="12"/>
          </p:nvPr>
        </p:nvSpPr>
        <p:spPr/>
        <p:txBody>
          <a:bodyPr/>
          <a:lstStyle/>
          <a:p>
            <a:fld id="{36F720C8-3A60-40D6-9720-AD093F072705}" type="slidenum">
              <a:rPr lang="en-US"/>
              <a:pPr/>
              <a:t>47</a:t>
            </a:fld>
            <a:endParaRPr lang="en-US"/>
          </a:p>
        </p:txBody>
      </p:sp>
      <p:pic>
        <p:nvPicPr>
          <p:cNvPr id="11268" name="Picture 4" descr="C:\temp\fig6_1.jpg"/>
          <p:cNvPicPr>
            <a:picLocks noChangeAspect="1" noChangeArrowheads="1"/>
          </p:cNvPicPr>
          <p:nvPr/>
        </p:nvPicPr>
        <p:blipFill>
          <a:blip r:embed="rId2" cstate="print"/>
          <a:srcRect/>
          <a:stretch>
            <a:fillRect/>
          </a:stretch>
        </p:blipFill>
        <p:spPr bwMode="auto">
          <a:xfrm>
            <a:off x="1115616" y="122445"/>
            <a:ext cx="5688632" cy="6186875"/>
          </a:xfrm>
          <a:prstGeom prst="rect">
            <a:avLst/>
          </a:prstGeom>
          <a:noFill/>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GB" dirty="0" smtClean="0"/>
              <a:t>Primary Indexes</a:t>
            </a:r>
            <a:endParaRPr lang="en-US" dirty="0"/>
          </a:p>
        </p:txBody>
      </p:sp>
      <p:sp>
        <p:nvSpPr>
          <p:cNvPr id="3" name="Date Placeholder 2"/>
          <p:cNvSpPr>
            <a:spLocks noGrp="1"/>
          </p:cNvSpPr>
          <p:nvPr>
            <p:ph type="dt" sz="half" idx="10"/>
          </p:nvPr>
        </p:nvSpPr>
        <p:spPr/>
        <p:txBody>
          <a:bodyPr/>
          <a:lstStyle/>
          <a:p>
            <a:pPr>
              <a:defRPr/>
            </a:pPr>
            <a:r>
              <a:rPr lang="en-US" smtClean="0"/>
              <a:t>S McKeever</a:t>
            </a:r>
            <a:endParaRPr lang="en-US" dirty="0"/>
          </a:p>
        </p:txBody>
      </p:sp>
      <p:sp>
        <p:nvSpPr>
          <p:cNvPr id="4" name="Footer Placeholder 3"/>
          <p:cNvSpPr>
            <a:spLocks noGrp="1"/>
          </p:cNvSpPr>
          <p:nvPr>
            <p:ph type="ftr" sz="quarter" idx="11"/>
          </p:nvPr>
        </p:nvSpPr>
        <p:spPr/>
        <p:txBody>
          <a:bodyPr/>
          <a:lstStyle/>
          <a:p>
            <a:pPr>
              <a:defRPr/>
            </a:pPr>
            <a:r>
              <a:rPr lang="en-GB" smtClean="0"/>
              <a:t>Advanced Databases</a:t>
            </a:r>
            <a:endParaRPr lang="en-US" dirty="0"/>
          </a:p>
        </p:txBody>
      </p:sp>
      <p:sp>
        <p:nvSpPr>
          <p:cNvPr id="5" name="Slide Number Placeholder 4"/>
          <p:cNvSpPr>
            <a:spLocks noGrp="1"/>
          </p:cNvSpPr>
          <p:nvPr>
            <p:ph type="sldNum" sz="quarter" idx="12"/>
          </p:nvPr>
        </p:nvSpPr>
        <p:spPr/>
        <p:txBody>
          <a:bodyPr/>
          <a:lstStyle/>
          <a:p>
            <a:pPr>
              <a:defRPr/>
            </a:pPr>
            <a:fld id="{FF700A10-1E37-4102-AA2A-3F7C450ED798}" type="slidenum">
              <a:rPr lang="en-US" smtClean="0"/>
              <a:pPr>
                <a:defRPr/>
              </a:pPr>
              <a:t>48</a:t>
            </a:fld>
            <a:endParaRPr lang="en-US"/>
          </a:p>
        </p:txBody>
      </p:sp>
      <p:sp>
        <p:nvSpPr>
          <p:cNvPr id="7" name="Rectangle 3"/>
          <p:cNvSpPr txBox="1">
            <a:spLocks noChangeArrowheads="1"/>
          </p:cNvSpPr>
          <p:nvPr/>
        </p:nvSpPr>
        <p:spPr>
          <a:xfrm>
            <a:off x="251520" y="1412776"/>
            <a:ext cx="8362950" cy="1684338"/>
          </a:xfrm>
          <a:prstGeom prst="rect">
            <a:avLst/>
          </a:prstGeom>
        </p:spPr>
        <p:txBody>
          <a:bodyPr/>
          <a:lstStyle/>
          <a:p>
            <a:pPr marL="1200150" lvl="2" indent="-285750" eaLnBrk="0" hangingPunct="0">
              <a:lnSpc>
                <a:spcPct val="80000"/>
              </a:lnSpc>
              <a:spcBef>
                <a:spcPct val="20000"/>
              </a:spcBef>
              <a:buFontTx/>
              <a:buChar char="–"/>
              <a:defRPr/>
            </a:pPr>
            <a:r>
              <a:rPr lang="en-GB" sz="2000" kern="0" dirty="0" smtClean="0">
                <a:latin typeface="Verdana" pitchFamily="34" charset="0"/>
                <a:ea typeface="Verdana" pitchFamily="34" charset="0"/>
                <a:cs typeface="Verdana" pitchFamily="34" charset="0"/>
              </a:rPr>
              <a:t>The primary index file is usually smaller than the data file it’s indexing because</a:t>
            </a:r>
          </a:p>
          <a:p>
            <a:pPr marL="1200150" lvl="2" indent="-285750" eaLnBrk="0" hangingPunct="0">
              <a:lnSpc>
                <a:spcPct val="80000"/>
              </a:lnSpc>
              <a:spcBef>
                <a:spcPct val="20000"/>
              </a:spcBef>
              <a:buFontTx/>
              <a:buChar char="–"/>
              <a:defRPr/>
            </a:pPr>
            <a:endParaRPr lang="en-GB" sz="2000" kern="0" dirty="0" smtClean="0">
              <a:latin typeface="Verdana" pitchFamily="34" charset="0"/>
              <a:ea typeface="Verdana" pitchFamily="34" charset="0"/>
              <a:cs typeface="Verdana" pitchFamily="34" charset="0"/>
            </a:endParaRPr>
          </a:p>
          <a:p>
            <a:pPr marL="1657350" lvl="3" indent="-285750" eaLnBrk="0" hangingPunct="0">
              <a:lnSpc>
                <a:spcPct val="80000"/>
              </a:lnSpc>
              <a:spcBef>
                <a:spcPct val="20000"/>
              </a:spcBef>
              <a:buFontTx/>
              <a:buChar char="–"/>
              <a:defRPr/>
            </a:pPr>
            <a:r>
              <a:rPr lang="en-GB" sz="2000" kern="0" dirty="0" smtClean="0">
                <a:latin typeface="Verdana" pitchFamily="34" charset="0"/>
                <a:ea typeface="Verdana" pitchFamily="34" charset="0"/>
                <a:cs typeface="Verdana" pitchFamily="34" charset="0"/>
              </a:rPr>
              <a:t>There are usually fewer index entries than records in the data file (because a block holds more than one record)</a:t>
            </a:r>
          </a:p>
          <a:p>
            <a:pPr marL="1657350" lvl="3" indent="-285750" eaLnBrk="0" hangingPunct="0">
              <a:lnSpc>
                <a:spcPct val="80000"/>
              </a:lnSpc>
              <a:spcBef>
                <a:spcPct val="20000"/>
              </a:spcBef>
              <a:buFontTx/>
              <a:buChar char="–"/>
              <a:defRPr/>
            </a:pPr>
            <a:r>
              <a:rPr lang="en-GB" sz="2000" kern="0" dirty="0" smtClean="0">
                <a:latin typeface="Verdana" pitchFamily="34" charset="0"/>
                <a:ea typeface="Verdana" pitchFamily="34" charset="0"/>
                <a:cs typeface="Verdana" pitchFamily="34" charset="0"/>
              </a:rPr>
              <a:t>The individual index records are smaller than data file records</a:t>
            </a:r>
          </a:p>
          <a:p>
            <a:pPr marL="1657350" lvl="3" indent="-285750" eaLnBrk="0" hangingPunct="0">
              <a:lnSpc>
                <a:spcPct val="80000"/>
              </a:lnSpc>
              <a:spcBef>
                <a:spcPct val="20000"/>
              </a:spcBef>
              <a:buFontTx/>
              <a:buChar char="–"/>
              <a:defRPr/>
            </a:pPr>
            <a:endParaRPr lang="en-GB" sz="2000" kern="0" dirty="0" smtClean="0">
              <a:latin typeface="Verdana" pitchFamily="34" charset="0"/>
              <a:ea typeface="Verdana" pitchFamily="34" charset="0"/>
              <a:cs typeface="Verdana" pitchFamily="34" charset="0"/>
            </a:endParaRPr>
          </a:p>
          <a:p>
            <a:pPr marL="1200150" lvl="2" indent="-285750" eaLnBrk="0" hangingPunct="0">
              <a:lnSpc>
                <a:spcPct val="80000"/>
              </a:lnSpc>
              <a:spcBef>
                <a:spcPct val="20000"/>
              </a:spcBef>
              <a:buFontTx/>
              <a:buChar char="–"/>
              <a:defRPr/>
            </a:pPr>
            <a:r>
              <a:rPr lang="en-GB" sz="2000" kern="0" dirty="0" smtClean="0">
                <a:latin typeface="Verdana" pitchFamily="34" charset="0"/>
                <a:ea typeface="Verdana" pitchFamily="34" charset="0"/>
                <a:cs typeface="Verdana" pitchFamily="34" charset="0"/>
              </a:rPr>
              <a:t>Binary </a:t>
            </a:r>
            <a:r>
              <a:rPr lang="en-GB" sz="2000" b="1" kern="0" dirty="0" smtClean="0">
                <a:latin typeface="Verdana" pitchFamily="34" charset="0"/>
                <a:ea typeface="Verdana" pitchFamily="34" charset="0"/>
                <a:cs typeface="Verdana" pitchFamily="34" charset="0"/>
              </a:rPr>
              <a:t>search </a:t>
            </a:r>
            <a:r>
              <a:rPr lang="en-GB" sz="2000" kern="0" dirty="0" smtClean="0">
                <a:latin typeface="Verdana" pitchFamily="34" charset="0"/>
                <a:ea typeface="Verdana" pitchFamily="34" charset="0"/>
                <a:cs typeface="Verdana" pitchFamily="34" charset="0"/>
              </a:rPr>
              <a:t>on index file is faster than binary search on the database</a:t>
            </a:r>
          </a:p>
          <a:p>
            <a:pPr marL="1200150" lvl="2" indent="-285750" eaLnBrk="0" hangingPunct="0">
              <a:lnSpc>
                <a:spcPct val="80000"/>
              </a:lnSpc>
              <a:spcBef>
                <a:spcPct val="20000"/>
              </a:spcBef>
              <a:buFontTx/>
              <a:buChar char="–"/>
              <a:defRPr/>
            </a:pPr>
            <a:endParaRPr lang="en-GB" sz="2000" kern="0" dirty="0" smtClean="0">
              <a:latin typeface="Verdana" pitchFamily="34" charset="0"/>
              <a:ea typeface="Verdana" pitchFamily="34" charset="0"/>
              <a:cs typeface="Verdana" pitchFamily="34" charset="0"/>
            </a:endParaRPr>
          </a:p>
          <a:p>
            <a:pPr marL="1200150" lvl="2" indent="-285750" eaLnBrk="0" hangingPunct="0">
              <a:lnSpc>
                <a:spcPct val="80000"/>
              </a:lnSpc>
              <a:spcBef>
                <a:spcPct val="20000"/>
              </a:spcBef>
              <a:buFontTx/>
              <a:buChar char="–"/>
              <a:defRPr/>
            </a:pPr>
            <a:r>
              <a:rPr lang="en-GB" sz="2000" kern="0" dirty="0" smtClean="0">
                <a:latin typeface="Verdana" pitchFamily="34" charset="0"/>
                <a:ea typeface="Verdana" pitchFamily="34" charset="0"/>
                <a:cs typeface="Verdana" pitchFamily="34" charset="0"/>
              </a:rPr>
              <a:t>But slow for insertion and deletion </a:t>
            </a:r>
          </a:p>
          <a:p>
            <a:pPr marL="1657350" lvl="3" indent="-285750" eaLnBrk="0" hangingPunct="0">
              <a:lnSpc>
                <a:spcPct val="80000"/>
              </a:lnSpc>
              <a:spcBef>
                <a:spcPct val="20000"/>
              </a:spcBef>
              <a:buFontTx/>
              <a:buChar char="–"/>
              <a:defRPr/>
            </a:pPr>
            <a:r>
              <a:rPr lang="en-GB" sz="2000" kern="0" dirty="0" smtClean="0">
                <a:latin typeface="Verdana" pitchFamily="34" charset="0"/>
                <a:ea typeface="Verdana" pitchFamily="34" charset="0"/>
                <a:cs typeface="Verdana" pitchFamily="34" charset="0"/>
              </a:rPr>
              <a:t>records have to be kept in order in the data file</a:t>
            </a:r>
          </a:p>
          <a:p>
            <a:pPr marL="1657350" lvl="3" indent="-285750" eaLnBrk="0" hangingPunct="0">
              <a:lnSpc>
                <a:spcPct val="80000"/>
              </a:lnSpc>
              <a:spcBef>
                <a:spcPct val="20000"/>
              </a:spcBef>
              <a:buFontTx/>
              <a:buChar char="–"/>
              <a:defRPr/>
            </a:pPr>
            <a:r>
              <a:rPr lang="en-GB" sz="2000" kern="0" dirty="0" smtClean="0">
                <a:latin typeface="Verdana" pitchFamily="34" charset="0"/>
                <a:ea typeface="Verdana" pitchFamily="34" charset="0"/>
                <a:cs typeface="Verdana" pitchFamily="34" charset="0"/>
              </a:rPr>
              <a:t>AND index file has to be kept in order too</a:t>
            </a:r>
          </a:p>
          <a:p>
            <a:pPr marL="1657350" lvl="3" indent="-285750" eaLnBrk="0" hangingPunct="0">
              <a:lnSpc>
                <a:spcPct val="80000"/>
              </a:lnSpc>
              <a:spcBef>
                <a:spcPct val="20000"/>
              </a:spcBef>
              <a:buFontTx/>
              <a:buChar char="–"/>
              <a:defRPr/>
            </a:pPr>
            <a:endParaRPr lang="en-GB" sz="2000" kern="0" dirty="0" smtClean="0">
              <a:latin typeface="Verdana" pitchFamily="34" charset="0"/>
              <a:ea typeface="Verdana" pitchFamily="34" charset="0"/>
              <a:cs typeface="Verdana" pitchFamily="34" charset="0"/>
            </a:endParaRPr>
          </a:p>
          <a:p>
            <a:pPr marL="1657350" lvl="3" indent="-285750" eaLnBrk="0" hangingPunct="0">
              <a:lnSpc>
                <a:spcPct val="80000"/>
              </a:lnSpc>
              <a:spcBef>
                <a:spcPct val="20000"/>
              </a:spcBef>
              <a:buFontTx/>
              <a:buChar char="–"/>
              <a:defRPr/>
            </a:pPr>
            <a:endParaRPr lang="en-GB" sz="2000" kern="0" dirty="0" smtClean="0">
              <a:latin typeface="Verdana" pitchFamily="34" charset="0"/>
              <a:ea typeface="Verdana" pitchFamily="34" charset="0"/>
              <a:cs typeface="Verdana" pitchFamily="34" charset="0"/>
            </a:endParaRPr>
          </a:p>
          <a:p>
            <a:pPr marL="1200150" lvl="2" indent="-285750" eaLnBrk="0" hangingPunct="0">
              <a:lnSpc>
                <a:spcPct val="80000"/>
              </a:lnSpc>
              <a:spcBef>
                <a:spcPct val="20000"/>
              </a:spcBef>
              <a:buFontTx/>
              <a:buChar char="–"/>
              <a:defRPr/>
            </a:pPr>
            <a:endParaRPr lang="en-GB" sz="2000" kern="0" dirty="0" smtClean="0">
              <a:latin typeface="Verdana" pitchFamily="34" charset="0"/>
              <a:ea typeface="Verdana" pitchFamily="34" charset="0"/>
              <a:cs typeface="Verdana"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a:t>Chapter 6</a:t>
            </a:r>
          </a:p>
        </p:txBody>
      </p:sp>
      <p:sp>
        <p:nvSpPr>
          <p:cNvPr id="5" name="Slide Number Placeholder 5"/>
          <p:cNvSpPr>
            <a:spLocks noGrp="1"/>
          </p:cNvSpPr>
          <p:nvPr>
            <p:ph type="sldNum" sz="quarter" idx="12"/>
          </p:nvPr>
        </p:nvSpPr>
        <p:spPr/>
        <p:txBody>
          <a:bodyPr/>
          <a:lstStyle/>
          <a:p>
            <a:fld id="{50F3F7C6-8163-4DED-8218-72D153B0D907}" type="slidenum">
              <a:rPr lang="en-US"/>
              <a:pPr/>
              <a:t>49</a:t>
            </a:fld>
            <a:endParaRPr lang="en-US"/>
          </a:p>
        </p:txBody>
      </p:sp>
      <p:sp>
        <p:nvSpPr>
          <p:cNvPr id="15362" name="Rectangle 2"/>
          <p:cNvSpPr>
            <a:spLocks noGrp="1" noChangeArrowheads="1"/>
          </p:cNvSpPr>
          <p:nvPr>
            <p:ph type="title"/>
          </p:nvPr>
        </p:nvSpPr>
        <p:spPr/>
        <p:txBody>
          <a:bodyPr/>
          <a:lstStyle/>
          <a:p>
            <a:r>
              <a:rPr lang="en-US" dirty="0"/>
              <a:t>Clustering Indexes</a:t>
            </a:r>
          </a:p>
        </p:txBody>
      </p:sp>
      <p:sp>
        <p:nvSpPr>
          <p:cNvPr id="15363" name="Rectangle 3"/>
          <p:cNvSpPr>
            <a:spLocks noGrp="1" noChangeArrowheads="1"/>
          </p:cNvSpPr>
          <p:nvPr>
            <p:ph type="body" idx="1"/>
          </p:nvPr>
        </p:nvSpPr>
        <p:spPr/>
        <p:txBody>
          <a:bodyPr/>
          <a:lstStyle/>
          <a:p>
            <a:r>
              <a:rPr lang="en-US" b="1" i="1"/>
              <a:t>Clustering Indexes</a:t>
            </a:r>
            <a:r>
              <a:rPr lang="en-US"/>
              <a:t> are used when the </a:t>
            </a:r>
            <a:r>
              <a:rPr lang="en-US" b="1" i="1"/>
              <a:t>ordering index</a:t>
            </a:r>
            <a:r>
              <a:rPr lang="en-US"/>
              <a:t> is </a:t>
            </a:r>
            <a:r>
              <a:rPr lang="en-US" b="1" i="1"/>
              <a:t>not</a:t>
            </a:r>
            <a:r>
              <a:rPr lang="en-US"/>
              <a:t> a field where each value is </a:t>
            </a:r>
            <a:r>
              <a:rPr lang="en-US" b="1" i="1"/>
              <a:t>unique</a:t>
            </a:r>
            <a:r>
              <a:rPr lang="en-US"/>
              <a:t>.</a:t>
            </a:r>
          </a:p>
          <a:p>
            <a:r>
              <a:rPr lang="en-US"/>
              <a:t>An entry in the clustering index is composed of a </a:t>
            </a:r>
            <a:r>
              <a:rPr lang="en-US" b="1" i="1"/>
              <a:t>SINGLE</a:t>
            </a:r>
            <a:r>
              <a:rPr lang="en-US"/>
              <a:t> entry for each </a:t>
            </a:r>
            <a:r>
              <a:rPr lang="en-US" b="1" i="1"/>
              <a:t>distinct value</a:t>
            </a:r>
            <a:r>
              <a:rPr lang="en-US"/>
              <a:t> in the clustering field and its respective file block pointer.</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6779096" cy="990600"/>
          </a:xfrm>
        </p:spPr>
        <p:txBody>
          <a:bodyPr/>
          <a:lstStyle/>
          <a:p>
            <a:r>
              <a:rPr lang="en-IE" dirty="0" smtClean="0"/>
              <a:t>Two problems with disks: performance and reliability</a:t>
            </a:r>
            <a:endParaRPr lang="en-IE" dirty="0"/>
          </a:p>
        </p:txBody>
      </p:sp>
      <p:sp>
        <p:nvSpPr>
          <p:cNvPr id="3" name="Content Placeholder 2"/>
          <p:cNvSpPr>
            <a:spLocks noGrp="1"/>
          </p:cNvSpPr>
          <p:nvPr>
            <p:ph idx="1"/>
          </p:nvPr>
        </p:nvSpPr>
        <p:spPr>
          <a:xfrm>
            <a:off x="179512" y="1340768"/>
            <a:ext cx="8784976" cy="4876800"/>
          </a:xfrm>
        </p:spPr>
        <p:txBody>
          <a:bodyPr/>
          <a:lstStyle/>
          <a:p>
            <a:pPr marL="514350" indent="-514350">
              <a:buFont typeface="+mj-lt"/>
              <a:buAutoNum type="arabicPeriod"/>
            </a:pPr>
            <a:r>
              <a:rPr lang="en-IE" sz="2400" dirty="0" smtClean="0"/>
              <a:t>Disks are slow, we need a way to improve performance</a:t>
            </a:r>
          </a:p>
          <a:p>
            <a:pPr marL="514350" indent="-514350">
              <a:buFont typeface="+mj-lt"/>
              <a:buAutoNum type="arabicPeriod"/>
            </a:pPr>
            <a:r>
              <a:rPr lang="en-IE" sz="2400" dirty="0" smtClean="0"/>
              <a:t>Disks are subject to hardware failure, we need a way to protect our data</a:t>
            </a:r>
          </a:p>
          <a:p>
            <a:r>
              <a:rPr lang="en-IE" sz="2400" dirty="0" smtClean="0"/>
              <a:t>Solutions:</a:t>
            </a:r>
          </a:p>
          <a:p>
            <a:pPr lvl="1"/>
            <a:r>
              <a:rPr lang="en-IE" sz="2200" dirty="0" smtClean="0"/>
              <a:t>When using a single disk, we described scheduling techniques to improve reading/writing performance</a:t>
            </a:r>
          </a:p>
          <a:p>
            <a:pPr lvl="1"/>
            <a:r>
              <a:rPr lang="en-IE" sz="2200" dirty="0" smtClean="0"/>
              <a:t>If the disk fails, data are lost!</a:t>
            </a:r>
          </a:p>
          <a:p>
            <a:pPr lvl="1"/>
            <a:r>
              <a:rPr lang="en-IE" sz="2200" u="sng" dirty="0" smtClean="0"/>
              <a:t>If we have multiple disks available</a:t>
            </a:r>
            <a:r>
              <a:rPr lang="en-IE" sz="2200" dirty="0" smtClean="0"/>
              <a:t>, another solution is represented by RAID systems. Idea:</a:t>
            </a:r>
          </a:p>
          <a:p>
            <a:pPr lvl="2"/>
            <a:r>
              <a:rPr lang="en-IE" dirty="0" smtClean="0"/>
              <a:t>we can improve performance spreading data across disks</a:t>
            </a:r>
          </a:p>
          <a:p>
            <a:pPr lvl="2"/>
            <a:r>
              <a:rPr lang="en-IE" dirty="0" smtClean="0"/>
              <a:t>we can improve reliability with redundancy (using spare disks)</a:t>
            </a:r>
          </a:p>
          <a:p>
            <a:pPr lvl="1"/>
            <a:r>
              <a:rPr lang="en-IE" dirty="0" smtClean="0"/>
              <a:t>RAID is a way of organizing data over multiple disks to increase performance and reliability</a:t>
            </a:r>
          </a:p>
          <a:p>
            <a:pPr marL="0" indent="0">
              <a:buNone/>
            </a:pPr>
            <a:endParaRPr lang="en-IE" sz="2600" dirty="0"/>
          </a:p>
        </p:txBody>
      </p:sp>
      <p:sp>
        <p:nvSpPr>
          <p:cNvPr id="4" name="Date Placeholder 3"/>
          <p:cNvSpPr>
            <a:spLocks noGrp="1"/>
          </p:cNvSpPr>
          <p:nvPr>
            <p:ph type="dt" sz="half" idx="10"/>
          </p:nvPr>
        </p:nvSpPr>
        <p:spPr/>
        <p:txBody>
          <a:bodyPr/>
          <a:lstStyle/>
          <a:p>
            <a:pPr>
              <a:defRPr/>
            </a:pPr>
            <a:r>
              <a:rPr lang="en-US" smtClean="0"/>
              <a:t>2012/2013 - DT228/4</a:t>
            </a:r>
            <a:endParaRPr lang="en-IE" dirty="0"/>
          </a:p>
        </p:txBody>
      </p:sp>
      <p:sp>
        <p:nvSpPr>
          <p:cNvPr id="5" name="Slide Number Placeholder 4"/>
          <p:cNvSpPr>
            <a:spLocks noGrp="1"/>
          </p:cNvSpPr>
          <p:nvPr>
            <p:ph type="sldNum" sz="quarter" idx="12"/>
          </p:nvPr>
        </p:nvSpPr>
        <p:spPr/>
        <p:txBody>
          <a:bodyPr/>
          <a:lstStyle/>
          <a:p>
            <a:pPr>
              <a:defRPr/>
            </a:pPr>
            <a:fld id="{255B0E39-F8AA-4982-923D-157BFA96FD10}" type="slidenum">
              <a:rPr lang="en-IE" smtClean="0"/>
              <a:pPr>
                <a:defRPr/>
              </a:pPr>
              <a:t>5</a:t>
            </a:fld>
            <a:endParaRPr lang="en-IE"/>
          </a:p>
        </p:txBody>
      </p:sp>
    </p:spTree>
    <p:extLst>
      <p:ext uri="{BB962C8B-B14F-4D97-AF65-F5344CB8AC3E}">
        <p14:creationId xmlns:p14="http://schemas.microsoft.com/office/powerpoint/2010/main" val="15745340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4"/>
          <p:cNvSpPr>
            <a:spLocks noGrp="1"/>
          </p:cNvSpPr>
          <p:nvPr>
            <p:ph type="ftr" sz="quarter" idx="11"/>
          </p:nvPr>
        </p:nvSpPr>
        <p:spPr/>
        <p:txBody>
          <a:bodyPr/>
          <a:lstStyle/>
          <a:p>
            <a:r>
              <a:rPr lang="en-US"/>
              <a:t>Chapter 6</a:t>
            </a:r>
          </a:p>
        </p:txBody>
      </p:sp>
      <p:sp>
        <p:nvSpPr>
          <p:cNvPr id="4" name="Slide Number Placeholder 5"/>
          <p:cNvSpPr>
            <a:spLocks noGrp="1"/>
          </p:cNvSpPr>
          <p:nvPr>
            <p:ph type="sldNum" sz="quarter" idx="12"/>
          </p:nvPr>
        </p:nvSpPr>
        <p:spPr/>
        <p:txBody>
          <a:bodyPr/>
          <a:lstStyle/>
          <a:p>
            <a:fld id="{45971626-C09C-4CF7-8134-ADDF6ACAA511}" type="slidenum">
              <a:rPr lang="en-US"/>
              <a:pPr/>
              <a:t>50</a:t>
            </a:fld>
            <a:endParaRPr lang="en-US"/>
          </a:p>
        </p:txBody>
      </p:sp>
      <p:pic>
        <p:nvPicPr>
          <p:cNvPr id="16389" name="Picture 5" descr="C:\temp\fig6_2.jpg"/>
          <p:cNvPicPr>
            <a:picLocks noChangeAspect="1" noChangeArrowheads="1"/>
          </p:cNvPicPr>
          <p:nvPr/>
        </p:nvPicPr>
        <p:blipFill>
          <a:blip r:embed="rId2" cstate="print"/>
          <a:srcRect/>
          <a:stretch>
            <a:fillRect/>
          </a:stretch>
        </p:blipFill>
        <p:spPr bwMode="auto">
          <a:xfrm>
            <a:off x="827584" y="220216"/>
            <a:ext cx="6493995" cy="5945088"/>
          </a:xfrm>
          <a:prstGeom prst="rect">
            <a:avLst/>
          </a:prstGeom>
          <a:noFill/>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pPr>
              <a:defRPr/>
            </a:pPr>
            <a:r>
              <a:rPr lang="en-GB" smtClean="0"/>
              <a:t>Advanced Databases</a:t>
            </a:r>
            <a:endParaRPr lang="en-US" dirty="0"/>
          </a:p>
        </p:txBody>
      </p:sp>
      <p:sp>
        <p:nvSpPr>
          <p:cNvPr id="4" name="Slide Number Placeholder 3"/>
          <p:cNvSpPr>
            <a:spLocks noGrp="1"/>
          </p:cNvSpPr>
          <p:nvPr>
            <p:ph type="sldNum" sz="quarter" idx="12"/>
          </p:nvPr>
        </p:nvSpPr>
        <p:spPr/>
        <p:txBody>
          <a:bodyPr/>
          <a:lstStyle/>
          <a:p>
            <a:pPr>
              <a:defRPr/>
            </a:pPr>
            <a:fld id="{BE999D21-A8F5-45AE-B64E-A358DC81315A}" type="slidenum">
              <a:rPr lang="en-US" smtClean="0"/>
              <a:pPr>
                <a:defRPr/>
              </a:pPr>
              <a:t>51</a:t>
            </a:fld>
            <a:endParaRPr lang="en-US" dirty="0"/>
          </a:p>
        </p:txBody>
      </p:sp>
      <p:sp>
        <p:nvSpPr>
          <p:cNvPr id="6" name="Rectangle 5"/>
          <p:cNvSpPr/>
          <p:nvPr/>
        </p:nvSpPr>
        <p:spPr>
          <a:xfrm>
            <a:off x="395536" y="1383734"/>
            <a:ext cx="8280920" cy="4493538"/>
          </a:xfrm>
          <a:prstGeom prst="rect">
            <a:avLst/>
          </a:prstGeom>
        </p:spPr>
        <p:txBody>
          <a:bodyPr wrap="square">
            <a:spAutoFit/>
          </a:bodyPr>
          <a:lstStyle/>
          <a:p>
            <a:endParaRPr lang="en-US" sz="2200" dirty="0" smtClean="0">
              <a:latin typeface="Arial" pitchFamily="34" charset="0"/>
              <a:cs typeface="Arial" pitchFamily="34" charset="0"/>
            </a:endParaRPr>
          </a:p>
          <a:p>
            <a:r>
              <a:rPr lang="en-US" sz="2200" dirty="0" smtClean="0">
                <a:latin typeface="Arial" pitchFamily="34" charset="0"/>
                <a:cs typeface="Arial" pitchFamily="34" charset="0"/>
              </a:rPr>
              <a:t>Return a range of values by using operators such as BETWEEN, &gt;, &gt;=, &lt;, and &lt;=.</a:t>
            </a:r>
          </a:p>
          <a:p>
            <a:endParaRPr lang="en-US" sz="2200" dirty="0" smtClean="0">
              <a:latin typeface="Arial" pitchFamily="34" charset="0"/>
              <a:cs typeface="Arial" pitchFamily="34" charset="0"/>
            </a:endParaRPr>
          </a:p>
          <a:p>
            <a:pPr marL="627063" indent="-627063">
              <a:buFont typeface="Arial" pitchFamily="34" charset="0"/>
              <a:buChar char="•"/>
            </a:pPr>
            <a:r>
              <a:rPr lang="en-GB" sz="2200" dirty="0" err="1" smtClean="0">
                <a:latin typeface="Arial" pitchFamily="34" charset="0"/>
                <a:cs typeface="Arial" pitchFamily="34" charset="0"/>
              </a:rPr>
              <a:t>e,g</a:t>
            </a:r>
            <a:r>
              <a:rPr lang="en-GB" sz="2200" dirty="0" smtClean="0">
                <a:latin typeface="Arial" pitchFamily="34" charset="0"/>
                <a:cs typeface="Arial" pitchFamily="34" charset="0"/>
              </a:rPr>
              <a:t>, Select all sales with sales order number 120&gt; and &lt;500</a:t>
            </a:r>
            <a:endParaRPr lang="en-US" sz="2200" dirty="0" smtClean="0">
              <a:latin typeface="Arial" pitchFamily="34" charset="0"/>
              <a:cs typeface="Arial" pitchFamily="34" charset="0"/>
            </a:endParaRPr>
          </a:p>
          <a:p>
            <a:pPr marL="627063" indent="-627063">
              <a:buFont typeface="Arial" pitchFamily="34" charset="0"/>
              <a:buChar char="•"/>
            </a:pPr>
            <a:r>
              <a:rPr lang="en-US" sz="2200" dirty="0" err="1" smtClean="0">
                <a:latin typeface="Arial" pitchFamily="34" charset="0"/>
                <a:cs typeface="Arial" pitchFamily="34" charset="0"/>
              </a:rPr>
              <a:t>SalesOrderNumber</a:t>
            </a:r>
            <a:r>
              <a:rPr lang="en-US" sz="2200" dirty="0" smtClean="0">
                <a:latin typeface="Arial" pitchFamily="34" charset="0"/>
                <a:cs typeface="Arial" pitchFamily="34" charset="0"/>
              </a:rPr>
              <a:t> can quickly locate the row that contains the starting sales order number, and then retrieve all successive rows in the table until the last sales order number is reached.</a:t>
            </a:r>
          </a:p>
          <a:p>
            <a:endParaRPr lang="en-US" sz="2200" dirty="0" smtClean="0">
              <a:latin typeface="Arial" pitchFamily="34" charset="0"/>
              <a:cs typeface="Arial" pitchFamily="34" charset="0"/>
            </a:endParaRPr>
          </a:p>
          <a:p>
            <a:r>
              <a:rPr lang="en-US" sz="2200" dirty="0" smtClean="0">
                <a:latin typeface="Arial" pitchFamily="34" charset="0"/>
                <a:cs typeface="Arial" pitchFamily="34" charset="0"/>
              </a:rPr>
              <a:t>For JOIN clauses; typically these are foreign key columns.</a:t>
            </a:r>
          </a:p>
          <a:p>
            <a:endParaRPr lang="en-US" sz="2200" dirty="0" smtClean="0">
              <a:latin typeface="Arial" pitchFamily="34" charset="0"/>
              <a:cs typeface="Arial" pitchFamily="34" charset="0"/>
            </a:endParaRPr>
          </a:p>
          <a:p>
            <a:r>
              <a:rPr lang="en-US" sz="2200" dirty="0" smtClean="0">
                <a:latin typeface="Arial" pitchFamily="34" charset="0"/>
                <a:cs typeface="Arial" pitchFamily="34" charset="0"/>
              </a:rPr>
              <a:t>For  ORDER BY, or GROUP BY clauses.</a:t>
            </a:r>
          </a:p>
        </p:txBody>
      </p:sp>
      <p:sp>
        <p:nvSpPr>
          <p:cNvPr id="7" name="Title 1"/>
          <p:cNvSpPr txBox="1">
            <a:spLocks/>
          </p:cNvSpPr>
          <p:nvPr/>
        </p:nvSpPr>
        <p:spPr>
          <a:xfrm>
            <a:off x="323528" y="116632"/>
            <a:ext cx="8229600" cy="1069848"/>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3200" b="1" i="0" u="none" strike="noStrike" kern="1200" cap="none" spc="0" normalizeH="0" baseline="0" noProof="0" dirty="0" smtClean="0">
                <a:ln>
                  <a:noFill/>
                </a:ln>
                <a:solidFill>
                  <a:schemeClr val="tx2"/>
                </a:solidFill>
                <a:effectLst/>
                <a:uLnTx/>
                <a:uFillTx/>
                <a:latin typeface="Arial" pitchFamily="34" charset="0"/>
                <a:ea typeface="+mj-ea"/>
                <a:cs typeface="+mj-cs"/>
              </a:rPr>
              <a:t>Clustering</a:t>
            </a:r>
            <a:r>
              <a:rPr kumimoji="0" lang="en-GB" sz="3200" b="1" i="0" u="none" strike="noStrike" kern="1200" cap="none" spc="0" normalizeH="0" noProof="0" dirty="0" smtClean="0">
                <a:ln>
                  <a:noFill/>
                </a:ln>
                <a:solidFill>
                  <a:schemeClr val="tx2"/>
                </a:solidFill>
                <a:effectLst/>
                <a:uLnTx/>
                <a:uFillTx/>
                <a:latin typeface="Arial" pitchFamily="34" charset="0"/>
                <a:ea typeface="+mj-ea"/>
                <a:cs typeface="+mj-cs"/>
              </a:rPr>
              <a:t> </a:t>
            </a:r>
            <a:r>
              <a:rPr kumimoji="0" lang="en-GB" sz="3200" b="1" i="0" u="none" strike="noStrike" kern="1200" cap="none" spc="0" normalizeH="0" baseline="0" noProof="0" dirty="0" smtClean="0">
                <a:ln>
                  <a:noFill/>
                </a:ln>
                <a:solidFill>
                  <a:schemeClr val="tx2"/>
                </a:solidFill>
                <a:effectLst/>
                <a:uLnTx/>
                <a:uFillTx/>
                <a:latin typeface="Arial" pitchFamily="34" charset="0"/>
                <a:ea typeface="+mj-ea"/>
                <a:cs typeface="+mj-cs"/>
              </a:rPr>
              <a:t>Indexes, when</a:t>
            </a:r>
            <a:r>
              <a:rPr kumimoji="0" lang="en-GB" sz="3200" b="1" i="0" u="none" strike="noStrike" kern="1200" cap="none" spc="0" normalizeH="0" noProof="0" dirty="0" smtClean="0">
                <a:ln>
                  <a:noFill/>
                </a:ln>
                <a:solidFill>
                  <a:schemeClr val="tx2"/>
                </a:solidFill>
                <a:effectLst/>
                <a:uLnTx/>
                <a:uFillTx/>
                <a:latin typeface="Arial" pitchFamily="34" charset="0"/>
                <a:ea typeface="+mj-ea"/>
                <a:cs typeface="+mj-cs"/>
              </a:rPr>
              <a:t> to use</a:t>
            </a:r>
            <a:endParaRPr kumimoji="0" lang="en-US" sz="3200" b="1" i="0" u="none" strike="noStrike" kern="1200" cap="none" spc="0" normalizeH="0" baseline="0" noProof="0" dirty="0">
              <a:ln>
                <a:noFill/>
              </a:ln>
              <a:solidFill>
                <a:schemeClr val="tx2"/>
              </a:solidFill>
              <a:effectLst/>
              <a:uLnTx/>
              <a:uFillTx/>
              <a:latin typeface="Arial" pitchFamily="34" charset="0"/>
              <a:ea typeface="+mj-ea"/>
              <a:cs typeface="+mj-c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r>
              <a:rPr lang="en-US" smtClean="0"/>
              <a:t>S McKeever</a:t>
            </a:r>
            <a:endParaRPr lang="en-US" dirty="0"/>
          </a:p>
        </p:txBody>
      </p:sp>
      <p:sp>
        <p:nvSpPr>
          <p:cNvPr id="3" name="Footer Placeholder 2"/>
          <p:cNvSpPr>
            <a:spLocks noGrp="1"/>
          </p:cNvSpPr>
          <p:nvPr>
            <p:ph type="ftr" sz="quarter" idx="11"/>
          </p:nvPr>
        </p:nvSpPr>
        <p:spPr/>
        <p:txBody>
          <a:bodyPr/>
          <a:lstStyle/>
          <a:p>
            <a:pPr>
              <a:defRPr/>
            </a:pPr>
            <a:r>
              <a:rPr lang="en-GB" smtClean="0"/>
              <a:t>Advanced Databases</a:t>
            </a:r>
            <a:endParaRPr lang="en-US" dirty="0"/>
          </a:p>
        </p:txBody>
      </p:sp>
      <p:sp>
        <p:nvSpPr>
          <p:cNvPr id="4" name="Slide Number Placeholder 3"/>
          <p:cNvSpPr>
            <a:spLocks noGrp="1"/>
          </p:cNvSpPr>
          <p:nvPr>
            <p:ph type="sldNum" sz="quarter" idx="12"/>
          </p:nvPr>
        </p:nvSpPr>
        <p:spPr/>
        <p:txBody>
          <a:bodyPr/>
          <a:lstStyle/>
          <a:p>
            <a:pPr>
              <a:defRPr/>
            </a:pPr>
            <a:fld id="{BE999D21-A8F5-45AE-B64E-A358DC81315A}" type="slidenum">
              <a:rPr lang="en-US" smtClean="0"/>
              <a:pPr>
                <a:defRPr/>
              </a:pPr>
              <a:t>52</a:t>
            </a:fld>
            <a:endParaRPr lang="en-US" dirty="0"/>
          </a:p>
        </p:txBody>
      </p:sp>
      <p:pic>
        <p:nvPicPr>
          <p:cNvPr id="5" name="Picture 9" descr="fig14_03"/>
          <p:cNvPicPr>
            <a:picLocks noChangeAspect="1" noChangeArrowheads="1"/>
          </p:cNvPicPr>
          <p:nvPr/>
        </p:nvPicPr>
        <p:blipFill>
          <a:blip r:embed="rId2" cstate="print"/>
          <a:srcRect/>
          <a:stretch>
            <a:fillRect/>
          </a:stretch>
        </p:blipFill>
        <p:spPr bwMode="auto">
          <a:xfrm>
            <a:off x="3648081" y="836712"/>
            <a:ext cx="4452311" cy="5757664"/>
          </a:xfrm>
          <a:prstGeom prst="rect">
            <a:avLst/>
          </a:prstGeom>
          <a:noFill/>
        </p:spPr>
      </p:pic>
      <p:sp>
        <p:nvSpPr>
          <p:cNvPr id="6" name="Rectangle 5"/>
          <p:cNvSpPr/>
          <p:nvPr/>
        </p:nvSpPr>
        <p:spPr>
          <a:xfrm>
            <a:off x="179512" y="4437112"/>
            <a:ext cx="3528391" cy="1015663"/>
          </a:xfrm>
          <a:prstGeom prst="rect">
            <a:avLst/>
          </a:prstGeom>
        </p:spPr>
        <p:txBody>
          <a:bodyPr wrap="square">
            <a:spAutoFit/>
          </a:bodyPr>
          <a:lstStyle/>
          <a:p>
            <a:r>
              <a:rPr lang="en-GB" sz="2000" kern="0" dirty="0" smtClean="0">
                <a:latin typeface="Arial" pitchFamily="34" charset="0"/>
                <a:cs typeface="Arial" pitchFamily="34" charset="0"/>
              </a:rPr>
              <a:t>Blocks are kept empty for each cluster value to allow for inserts and deletes</a:t>
            </a:r>
            <a:endParaRPr lang="en-US" sz="2000" dirty="0"/>
          </a:p>
        </p:txBody>
      </p:sp>
      <p:cxnSp>
        <p:nvCxnSpPr>
          <p:cNvPr id="7" name="Straight Arrow Connector 6"/>
          <p:cNvCxnSpPr/>
          <p:nvPr/>
        </p:nvCxnSpPr>
        <p:spPr>
          <a:xfrm flipV="1">
            <a:off x="3347864" y="4581128"/>
            <a:ext cx="1944216" cy="7200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251520" y="188640"/>
            <a:ext cx="7056784" cy="1569660"/>
          </a:xfrm>
          <a:prstGeom prst="rect">
            <a:avLst/>
          </a:prstGeom>
        </p:spPr>
        <p:txBody>
          <a:bodyPr wrap="square">
            <a:spAutoFit/>
          </a:bodyPr>
          <a:lstStyle/>
          <a:p>
            <a:r>
              <a:rPr lang="en-GB" sz="3200" b="1" kern="0" dirty="0" smtClean="0">
                <a:latin typeface="Arial" pitchFamily="34" charset="0"/>
                <a:cs typeface="Arial" pitchFamily="34" charset="0"/>
              </a:rPr>
              <a:t>Clustering Index </a:t>
            </a:r>
            <a:r>
              <a:rPr lang="en-GB" sz="3200" b="1" kern="0" dirty="0" smtClean="0">
                <a:cs typeface="Arial" pitchFamily="34" charset="0"/>
              </a:rPr>
              <a:t>w</a:t>
            </a:r>
            <a:r>
              <a:rPr lang="en-GB" sz="3200" b="1" kern="0" dirty="0" smtClean="0">
                <a:latin typeface="Arial" pitchFamily="34" charset="0"/>
                <a:cs typeface="Arial" pitchFamily="34" charset="0"/>
              </a:rPr>
              <a:t>ith separate block clusters</a:t>
            </a:r>
            <a:endParaRPr lang="en-GB" sz="3200" b="1" dirty="0" smtClean="0">
              <a:latin typeface="Arial" pitchFamily="34" charset="0"/>
              <a:cs typeface="Arial" pitchFamily="34" charset="0"/>
            </a:endParaRPr>
          </a:p>
          <a:p>
            <a:endParaRPr lang="en-US" sz="3200" b="1" dirty="0"/>
          </a:p>
        </p:txBody>
      </p:sp>
      <p:cxnSp>
        <p:nvCxnSpPr>
          <p:cNvPr id="11" name="Straight Arrow Connector 10"/>
          <p:cNvCxnSpPr/>
          <p:nvPr/>
        </p:nvCxnSpPr>
        <p:spPr>
          <a:xfrm>
            <a:off x="2915816" y="5373216"/>
            <a:ext cx="2304256" cy="28803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Secondary Indexes</a:t>
            </a:r>
            <a:endParaRPr lang="en-US" dirty="0"/>
          </a:p>
        </p:txBody>
      </p:sp>
      <p:sp>
        <p:nvSpPr>
          <p:cNvPr id="3" name="Date Placeholder 2"/>
          <p:cNvSpPr>
            <a:spLocks noGrp="1"/>
          </p:cNvSpPr>
          <p:nvPr>
            <p:ph type="dt" sz="half" idx="10"/>
          </p:nvPr>
        </p:nvSpPr>
        <p:spPr/>
        <p:txBody>
          <a:bodyPr/>
          <a:lstStyle/>
          <a:p>
            <a:pPr>
              <a:defRPr/>
            </a:pPr>
            <a:r>
              <a:rPr lang="en-US" smtClean="0"/>
              <a:t>S McKeever</a:t>
            </a:r>
            <a:endParaRPr lang="en-US" dirty="0"/>
          </a:p>
        </p:txBody>
      </p:sp>
      <p:sp>
        <p:nvSpPr>
          <p:cNvPr id="4" name="Footer Placeholder 3"/>
          <p:cNvSpPr>
            <a:spLocks noGrp="1"/>
          </p:cNvSpPr>
          <p:nvPr>
            <p:ph type="ftr" sz="quarter" idx="11"/>
          </p:nvPr>
        </p:nvSpPr>
        <p:spPr/>
        <p:txBody>
          <a:bodyPr/>
          <a:lstStyle/>
          <a:p>
            <a:pPr>
              <a:defRPr/>
            </a:pPr>
            <a:r>
              <a:rPr lang="en-GB" smtClean="0"/>
              <a:t>Advanced Databases</a:t>
            </a:r>
            <a:endParaRPr lang="en-US" dirty="0"/>
          </a:p>
        </p:txBody>
      </p:sp>
      <p:sp>
        <p:nvSpPr>
          <p:cNvPr id="5" name="Slide Number Placeholder 4"/>
          <p:cNvSpPr>
            <a:spLocks noGrp="1"/>
          </p:cNvSpPr>
          <p:nvPr>
            <p:ph type="sldNum" sz="quarter" idx="12"/>
          </p:nvPr>
        </p:nvSpPr>
        <p:spPr/>
        <p:txBody>
          <a:bodyPr/>
          <a:lstStyle/>
          <a:p>
            <a:pPr>
              <a:defRPr/>
            </a:pPr>
            <a:fld id="{FF700A10-1E37-4102-AA2A-3F7C450ED798}" type="slidenum">
              <a:rPr lang="en-US" smtClean="0"/>
              <a:pPr>
                <a:defRPr/>
              </a:pPr>
              <a:t>53</a:t>
            </a:fld>
            <a:endParaRPr lang="en-US"/>
          </a:p>
        </p:txBody>
      </p:sp>
      <p:sp>
        <p:nvSpPr>
          <p:cNvPr id="6" name="Rectangle 3"/>
          <p:cNvSpPr txBox="1">
            <a:spLocks noChangeArrowheads="1"/>
          </p:cNvSpPr>
          <p:nvPr/>
        </p:nvSpPr>
        <p:spPr>
          <a:xfrm>
            <a:off x="457200" y="1484784"/>
            <a:ext cx="8229600" cy="4525963"/>
          </a:xfrm>
          <a:prstGeom prst="rect">
            <a:avLst/>
          </a:prstGeom>
        </p:spPr>
        <p:txBody>
          <a:bodyPr/>
          <a:lstStyle/>
          <a:p>
            <a:pPr marL="342900" marR="0" lvl="0" indent="-342900" algn="l" defTabSz="914400" rtl="0" eaLnBrk="0" fontAlgn="base" latinLnBrk="0" hangingPunct="0">
              <a:lnSpc>
                <a:spcPct val="90000"/>
              </a:lnSpc>
              <a:spcBef>
                <a:spcPct val="20000"/>
              </a:spcBef>
              <a:spcAft>
                <a:spcPct val="0"/>
              </a:spcAft>
              <a:buClrTx/>
              <a:buSzTx/>
              <a:buFontTx/>
              <a:buChar char="•"/>
              <a:tabLst/>
              <a:defRPr/>
            </a:pPr>
            <a:r>
              <a:rPr kumimoji="0" lang="en-GB" sz="2800" b="0" i="0" u="none" strike="noStrike" kern="0" cap="none" spc="0" normalizeH="0" baseline="0" noProof="0" dirty="0" smtClean="0">
                <a:ln>
                  <a:noFill/>
                </a:ln>
                <a:solidFill>
                  <a:schemeClr val="tx1"/>
                </a:solidFill>
                <a:effectLst/>
                <a:uLnTx/>
                <a:uFillTx/>
                <a:latin typeface="Arial" pitchFamily="34" charset="0"/>
                <a:ea typeface="+mn-ea"/>
                <a:cs typeface="+mn-cs"/>
              </a:rPr>
              <a:t>An index file that uses a non primary field as an index e.g. Job field in the employee table</a:t>
            </a:r>
          </a:p>
          <a:p>
            <a:pPr marL="342900" marR="0" lvl="0" indent="-342900" algn="l" defTabSz="914400" rtl="0" eaLnBrk="0" fontAlgn="base" latinLnBrk="0" hangingPunct="0">
              <a:lnSpc>
                <a:spcPct val="90000"/>
              </a:lnSpc>
              <a:spcBef>
                <a:spcPct val="20000"/>
              </a:spcBef>
              <a:spcAft>
                <a:spcPct val="0"/>
              </a:spcAft>
              <a:buClrTx/>
              <a:buSzTx/>
              <a:buFontTx/>
              <a:buChar char="•"/>
              <a:tabLst/>
              <a:defRPr/>
            </a:pPr>
            <a:r>
              <a:rPr kumimoji="0" lang="en-GB" sz="2800" b="0" i="0" u="none" strike="noStrike" kern="0" cap="none" spc="0" normalizeH="0" baseline="0" noProof="0" dirty="0" smtClean="0">
                <a:ln>
                  <a:noFill/>
                </a:ln>
                <a:solidFill>
                  <a:schemeClr val="tx1"/>
                </a:solidFill>
                <a:effectLst/>
                <a:uLnTx/>
                <a:uFillTx/>
                <a:latin typeface="Arial" pitchFamily="34" charset="0"/>
                <a:ea typeface="+mn-ea"/>
                <a:cs typeface="+mn-cs"/>
              </a:rPr>
              <a:t>They improve the performance of queries that use attributes </a:t>
            </a:r>
            <a:r>
              <a:rPr kumimoji="0" lang="en-GB" sz="2800" b="1" i="1" u="none" strike="noStrike" kern="0" cap="none" spc="0" normalizeH="0" baseline="0" noProof="0" dirty="0" smtClean="0">
                <a:ln>
                  <a:noFill/>
                </a:ln>
                <a:solidFill>
                  <a:schemeClr val="tx1"/>
                </a:solidFill>
                <a:effectLst/>
                <a:uLnTx/>
                <a:uFillTx/>
                <a:latin typeface="Arial" pitchFamily="34" charset="0"/>
                <a:ea typeface="+mn-ea"/>
                <a:cs typeface="+mn-cs"/>
              </a:rPr>
              <a:t>other</a:t>
            </a:r>
            <a:r>
              <a:rPr kumimoji="0" lang="en-GB" sz="2800" b="0" i="0" u="none" strike="noStrike" kern="0" cap="none" spc="0" normalizeH="0" baseline="0" noProof="0" dirty="0" smtClean="0">
                <a:ln>
                  <a:noFill/>
                </a:ln>
                <a:solidFill>
                  <a:schemeClr val="tx1"/>
                </a:solidFill>
                <a:effectLst/>
                <a:uLnTx/>
                <a:uFillTx/>
                <a:latin typeface="Arial" pitchFamily="34" charset="0"/>
                <a:ea typeface="+mn-ea"/>
                <a:cs typeface="+mn-cs"/>
              </a:rPr>
              <a:t> than the primary key</a:t>
            </a:r>
          </a:p>
          <a:p>
            <a:pPr marL="342900" marR="0" lvl="0" indent="-342900" algn="l" defTabSz="914400" rtl="0" eaLnBrk="0" fontAlgn="base" latinLnBrk="0" hangingPunct="0">
              <a:lnSpc>
                <a:spcPct val="90000"/>
              </a:lnSpc>
              <a:spcBef>
                <a:spcPct val="20000"/>
              </a:spcBef>
              <a:spcAft>
                <a:spcPct val="0"/>
              </a:spcAft>
              <a:buClrTx/>
              <a:buSzTx/>
              <a:buFontTx/>
              <a:buChar char="•"/>
              <a:tabLst/>
              <a:defRPr/>
            </a:pPr>
            <a:r>
              <a:rPr kumimoji="0" lang="en-GB" sz="2800" b="0" i="0" u="none" strike="noStrike" kern="0" cap="none" spc="0" normalizeH="0" baseline="0" noProof="0" dirty="0" smtClean="0">
                <a:ln>
                  <a:noFill/>
                </a:ln>
                <a:solidFill>
                  <a:schemeClr val="tx1"/>
                </a:solidFill>
                <a:effectLst/>
                <a:uLnTx/>
                <a:uFillTx/>
                <a:latin typeface="Arial" pitchFamily="34" charset="0"/>
                <a:ea typeface="+mn-ea"/>
                <a:cs typeface="+mn-cs"/>
              </a:rPr>
              <a:t>You can use a separate index for every attribute you wish to use in the WHERE clause of your select query</a:t>
            </a:r>
          </a:p>
          <a:p>
            <a:pPr marL="342900" marR="0" lvl="0" indent="-342900" algn="l" defTabSz="914400" rtl="0" eaLnBrk="0" fontAlgn="base" latinLnBrk="0" hangingPunct="0">
              <a:lnSpc>
                <a:spcPct val="90000"/>
              </a:lnSpc>
              <a:spcBef>
                <a:spcPct val="20000"/>
              </a:spcBef>
              <a:spcAft>
                <a:spcPct val="0"/>
              </a:spcAft>
              <a:buClrTx/>
              <a:buSzTx/>
              <a:buFontTx/>
              <a:buChar char="•"/>
              <a:tabLst/>
              <a:defRPr/>
            </a:pPr>
            <a:r>
              <a:rPr kumimoji="0" lang="en-GB" sz="2800" b="0" i="0" u="none" strike="noStrike" kern="0" cap="none" spc="0" normalizeH="0" baseline="0" noProof="0" dirty="0" smtClean="0">
                <a:ln>
                  <a:noFill/>
                </a:ln>
                <a:solidFill>
                  <a:schemeClr val="tx1"/>
                </a:solidFill>
                <a:effectLst/>
                <a:uLnTx/>
                <a:uFillTx/>
                <a:latin typeface="Arial" pitchFamily="34" charset="0"/>
                <a:ea typeface="+mn-ea"/>
                <a:cs typeface="+mn-cs"/>
              </a:rPr>
              <a:t>But there is the overhead of maintaining a large number of these indexes </a:t>
            </a:r>
            <a:endParaRPr kumimoji="0" lang="en-GB" sz="2800" b="0" i="0" u="none" strike="noStrike" kern="0" cap="none" spc="0" normalizeH="0" baseline="0" noProof="0" dirty="0">
              <a:ln>
                <a:noFill/>
              </a:ln>
              <a:solidFill>
                <a:schemeClr val="tx1"/>
              </a:solidFill>
              <a:effectLst/>
              <a:uLnTx/>
              <a:uFillTx/>
              <a:latin typeface="Arial" pitchFamily="34" charset="0"/>
              <a:ea typeface="+mn-ea"/>
              <a:cs typeface="+mn-c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a:t>Chapter 6</a:t>
            </a:r>
          </a:p>
        </p:txBody>
      </p:sp>
      <p:sp>
        <p:nvSpPr>
          <p:cNvPr id="5" name="Slide Number Placeholder 5"/>
          <p:cNvSpPr>
            <a:spLocks noGrp="1"/>
          </p:cNvSpPr>
          <p:nvPr>
            <p:ph type="sldNum" sz="quarter" idx="12"/>
          </p:nvPr>
        </p:nvSpPr>
        <p:spPr/>
        <p:txBody>
          <a:bodyPr/>
          <a:lstStyle/>
          <a:p>
            <a:fld id="{EB6013DC-DDFA-4A7C-A907-1E4A4D24B2D6}" type="slidenum">
              <a:rPr lang="en-US"/>
              <a:pPr/>
              <a:t>54</a:t>
            </a:fld>
            <a:endParaRPr lang="en-US"/>
          </a:p>
        </p:txBody>
      </p:sp>
      <p:sp>
        <p:nvSpPr>
          <p:cNvPr id="18434" name="Rectangle 2"/>
          <p:cNvSpPr>
            <a:spLocks noGrp="1" noChangeArrowheads="1"/>
          </p:cNvSpPr>
          <p:nvPr>
            <p:ph type="title"/>
          </p:nvPr>
        </p:nvSpPr>
        <p:spPr/>
        <p:txBody>
          <a:bodyPr/>
          <a:lstStyle/>
          <a:p>
            <a:r>
              <a:rPr lang="en-US"/>
              <a:t>Secondary Indexes</a:t>
            </a:r>
          </a:p>
        </p:txBody>
      </p:sp>
      <p:sp>
        <p:nvSpPr>
          <p:cNvPr id="18435" name="Rectangle 3"/>
          <p:cNvSpPr>
            <a:spLocks noGrp="1" noChangeArrowheads="1"/>
          </p:cNvSpPr>
          <p:nvPr>
            <p:ph type="body" idx="1"/>
          </p:nvPr>
        </p:nvSpPr>
        <p:spPr>
          <a:xfrm>
            <a:off x="467544" y="1340768"/>
            <a:ext cx="8289032" cy="4114800"/>
          </a:xfrm>
        </p:spPr>
        <p:txBody>
          <a:bodyPr/>
          <a:lstStyle/>
          <a:p>
            <a:r>
              <a:rPr lang="en-US" sz="2400" dirty="0"/>
              <a:t>A </a:t>
            </a:r>
            <a:r>
              <a:rPr lang="en-US" sz="2400" b="1" i="1" dirty="0"/>
              <a:t>Secondary Index</a:t>
            </a:r>
            <a:r>
              <a:rPr lang="en-US" sz="2400" dirty="0"/>
              <a:t> is an </a:t>
            </a:r>
            <a:r>
              <a:rPr lang="en-US" sz="2400" b="1" i="1" dirty="0"/>
              <a:t>ordered file</a:t>
            </a:r>
            <a:r>
              <a:rPr lang="en-US" sz="2400" dirty="0"/>
              <a:t> with two fields.  The </a:t>
            </a:r>
            <a:r>
              <a:rPr lang="en-US" sz="2400" b="1" i="1" dirty="0"/>
              <a:t>first </a:t>
            </a:r>
            <a:r>
              <a:rPr lang="en-US" sz="2400" dirty="0"/>
              <a:t>is of the same data type as some </a:t>
            </a:r>
            <a:r>
              <a:rPr lang="en-US" sz="2400" b="1" i="1" dirty="0" err="1"/>
              <a:t>nonordering</a:t>
            </a:r>
            <a:r>
              <a:rPr lang="en-US" sz="2400" b="1" i="1" dirty="0"/>
              <a:t> field</a:t>
            </a:r>
            <a:r>
              <a:rPr lang="en-US" sz="2400" dirty="0"/>
              <a:t> and the second is either a block or a record pointer.</a:t>
            </a:r>
          </a:p>
          <a:p>
            <a:r>
              <a:rPr lang="en-US" sz="2400" dirty="0"/>
              <a:t>If the </a:t>
            </a:r>
            <a:r>
              <a:rPr lang="en-US" sz="2400" b="1" i="1" dirty="0"/>
              <a:t>entries</a:t>
            </a:r>
            <a:r>
              <a:rPr lang="en-US" sz="2400" dirty="0"/>
              <a:t> in this </a:t>
            </a:r>
            <a:r>
              <a:rPr lang="en-US" sz="2400" dirty="0" err="1"/>
              <a:t>nonordering</a:t>
            </a:r>
            <a:r>
              <a:rPr lang="en-US" sz="2400" dirty="0"/>
              <a:t> field </a:t>
            </a:r>
            <a:r>
              <a:rPr lang="en-US" sz="2400" b="1" i="1" dirty="0"/>
              <a:t>must </a:t>
            </a:r>
            <a:r>
              <a:rPr lang="en-US" sz="2400" dirty="0"/>
              <a:t>be </a:t>
            </a:r>
            <a:r>
              <a:rPr lang="en-US" sz="2400" b="1" i="1" dirty="0"/>
              <a:t>unique </a:t>
            </a:r>
            <a:r>
              <a:rPr lang="en-US" sz="2400" dirty="0"/>
              <a:t>this field is sometime referred to as a </a:t>
            </a:r>
            <a:r>
              <a:rPr lang="en-US" sz="2400" b="1" i="1" dirty="0"/>
              <a:t>Secondary Key</a:t>
            </a:r>
            <a:r>
              <a:rPr lang="en-US" sz="2400" dirty="0"/>
              <a:t>.  This results in a dense </a:t>
            </a:r>
            <a:r>
              <a:rPr lang="en-US" sz="2400" dirty="0" smtClean="0"/>
              <a:t>index.</a:t>
            </a:r>
          </a:p>
          <a:p>
            <a:r>
              <a:rPr lang="en-GB" sz="2400" dirty="0" smtClean="0">
                <a:latin typeface="Arial" pitchFamily="34" charset="0"/>
                <a:cs typeface="Arial" pitchFamily="34" charset="0"/>
              </a:rPr>
              <a:t>For a secondary index, an external index file has a list of pointers to the various values of the indexed column (i.e. It’s a logical index, not physical)  so you can have many secondary indexes</a:t>
            </a:r>
            <a:endParaRPr lang="en-GB" sz="2800" dirty="0" smtClean="0">
              <a:latin typeface="Arial" pitchFamily="34" charset="0"/>
              <a:cs typeface="Arial" pitchFamily="34" charset="0"/>
            </a:endParaRPr>
          </a:p>
          <a:p>
            <a:pPr lvl="1" eaLnBrk="0" hangingPunct="0">
              <a:lnSpc>
                <a:spcPct val="80000"/>
              </a:lnSpc>
              <a:buFontTx/>
              <a:buChar char="–"/>
              <a:defRPr/>
            </a:pPr>
            <a:r>
              <a:rPr lang="en-GB" dirty="0" smtClean="0">
                <a:latin typeface="Arial" pitchFamily="34" charset="0"/>
                <a:cs typeface="Arial" pitchFamily="34" charset="0"/>
              </a:rPr>
              <a:t>What would a secondary index to a telephone directory look like? E.g. Road Name?</a:t>
            </a:r>
          </a:p>
          <a:p>
            <a:pPr lvl="1" eaLnBrk="0" hangingPunct="0">
              <a:lnSpc>
                <a:spcPct val="80000"/>
              </a:lnSpc>
              <a:buFontTx/>
              <a:buChar char="–"/>
              <a:defRPr/>
            </a:pPr>
            <a:r>
              <a:rPr lang="en-GB" dirty="0" smtClean="0">
                <a:latin typeface="Arial" pitchFamily="34" charset="0"/>
                <a:cs typeface="Arial" pitchFamily="34" charset="0"/>
              </a:rPr>
              <a:t>WHY would you use a secondary index?</a:t>
            </a:r>
          </a:p>
          <a:p>
            <a:endParaRPr 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4"/>
          <p:cNvSpPr>
            <a:spLocks noGrp="1"/>
          </p:cNvSpPr>
          <p:nvPr>
            <p:ph type="ftr" sz="quarter" idx="11"/>
          </p:nvPr>
        </p:nvSpPr>
        <p:spPr/>
        <p:txBody>
          <a:bodyPr/>
          <a:lstStyle/>
          <a:p>
            <a:r>
              <a:rPr lang="en-US"/>
              <a:t>Chapter 6</a:t>
            </a:r>
          </a:p>
        </p:txBody>
      </p:sp>
      <p:sp>
        <p:nvSpPr>
          <p:cNvPr id="4" name="Slide Number Placeholder 5"/>
          <p:cNvSpPr>
            <a:spLocks noGrp="1"/>
          </p:cNvSpPr>
          <p:nvPr>
            <p:ph type="sldNum" sz="quarter" idx="12"/>
          </p:nvPr>
        </p:nvSpPr>
        <p:spPr/>
        <p:txBody>
          <a:bodyPr/>
          <a:lstStyle/>
          <a:p>
            <a:fld id="{F19797D1-42A6-41D9-9A3A-120AF9E328A9}" type="slidenum">
              <a:rPr lang="en-US"/>
              <a:pPr/>
              <a:t>55</a:t>
            </a:fld>
            <a:endParaRPr lang="en-US"/>
          </a:p>
        </p:txBody>
      </p:sp>
      <p:pic>
        <p:nvPicPr>
          <p:cNvPr id="19461" name="Picture 5" descr="C:\temp\fig6_4.jpg"/>
          <p:cNvPicPr>
            <a:picLocks noChangeAspect="1" noChangeArrowheads="1"/>
          </p:cNvPicPr>
          <p:nvPr/>
        </p:nvPicPr>
        <p:blipFill>
          <a:blip r:embed="rId2" cstate="print"/>
          <a:srcRect/>
          <a:stretch>
            <a:fillRect/>
          </a:stretch>
        </p:blipFill>
        <p:spPr bwMode="auto">
          <a:xfrm>
            <a:off x="1691680" y="44624"/>
            <a:ext cx="5682076" cy="6407621"/>
          </a:xfrm>
          <a:prstGeom prst="rect">
            <a:avLst/>
          </a:prstGeom>
          <a:noFill/>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a:t>Chapter 6</a:t>
            </a:r>
          </a:p>
        </p:txBody>
      </p:sp>
      <p:sp>
        <p:nvSpPr>
          <p:cNvPr id="5" name="Slide Number Placeholder 5"/>
          <p:cNvSpPr>
            <a:spLocks noGrp="1"/>
          </p:cNvSpPr>
          <p:nvPr>
            <p:ph type="sldNum" sz="quarter" idx="12"/>
          </p:nvPr>
        </p:nvSpPr>
        <p:spPr/>
        <p:txBody>
          <a:bodyPr/>
          <a:lstStyle/>
          <a:p>
            <a:fld id="{DF2E508F-DD7F-446E-92B0-609CF744CDE4}" type="slidenum">
              <a:rPr lang="en-US"/>
              <a:pPr/>
              <a:t>56</a:t>
            </a:fld>
            <a:endParaRPr lang="en-US"/>
          </a:p>
        </p:txBody>
      </p:sp>
      <p:sp>
        <p:nvSpPr>
          <p:cNvPr id="20482" name="Rectangle 2"/>
          <p:cNvSpPr>
            <a:spLocks noGrp="1" noChangeArrowheads="1"/>
          </p:cNvSpPr>
          <p:nvPr>
            <p:ph type="title"/>
          </p:nvPr>
        </p:nvSpPr>
        <p:spPr>
          <a:xfrm>
            <a:off x="381000" y="381000"/>
            <a:ext cx="8458200" cy="685800"/>
          </a:xfrm>
        </p:spPr>
        <p:txBody>
          <a:bodyPr/>
          <a:lstStyle/>
          <a:p>
            <a:r>
              <a:rPr lang="en-US"/>
              <a:t>Secondary Index on Non-Key Field</a:t>
            </a:r>
          </a:p>
        </p:txBody>
      </p:sp>
      <p:sp>
        <p:nvSpPr>
          <p:cNvPr id="20483" name="Rectangle 3"/>
          <p:cNvSpPr>
            <a:spLocks noGrp="1" noChangeArrowheads="1"/>
          </p:cNvSpPr>
          <p:nvPr>
            <p:ph type="body" idx="1"/>
          </p:nvPr>
        </p:nvSpPr>
        <p:spPr>
          <a:xfrm>
            <a:off x="304800" y="1371600"/>
            <a:ext cx="8458200" cy="4724400"/>
          </a:xfrm>
        </p:spPr>
        <p:txBody>
          <a:bodyPr/>
          <a:lstStyle/>
          <a:p>
            <a:pPr>
              <a:buFontTx/>
              <a:buNone/>
            </a:pPr>
            <a:r>
              <a:rPr lang="en-US" dirty="0"/>
              <a:t>Since there is </a:t>
            </a:r>
            <a:r>
              <a:rPr lang="en-US" b="1" i="1" dirty="0"/>
              <a:t>no guarantee</a:t>
            </a:r>
            <a:r>
              <a:rPr lang="en-US" dirty="0"/>
              <a:t> that the value will be </a:t>
            </a:r>
            <a:r>
              <a:rPr lang="en-US" b="1" i="1" dirty="0"/>
              <a:t>unique</a:t>
            </a:r>
            <a:r>
              <a:rPr lang="en-US" dirty="0"/>
              <a:t> the previous index method will not work.</a:t>
            </a:r>
          </a:p>
          <a:p>
            <a:pPr lvl="1"/>
            <a:r>
              <a:rPr lang="en-US" dirty="0"/>
              <a:t>Option 1: Include index entries for each record.  This results in multiple entries of the same value.</a:t>
            </a:r>
          </a:p>
          <a:p>
            <a:pPr lvl="1"/>
            <a:r>
              <a:rPr lang="en-US" dirty="0"/>
              <a:t>Option 2: Use variable length records with a pointer to each block/record with that value.</a:t>
            </a:r>
          </a:p>
          <a:p>
            <a:pPr lvl="1"/>
            <a:r>
              <a:rPr lang="en-US" dirty="0"/>
              <a:t>Option 3: Have the pointer; point to a block or chain of blocks that contain pointers to all the blocks/records that contain the field value</a:t>
            </a:r>
            <a:r>
              <a:rPr lang="en-US" dirty="0" smtClean="0"/>
              <a:t>. Example of multi-level index</a:t>
            </a:r>
            <a:endParaRPr 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4"/>
          <p:cNvSpPr>
            <a:spLocks noGrp="1"/>
          </p:cNvSpPr>
          <p:nvPr>
            <p:ph type="ftr" sz="quarter" idx="11"/>
          </p:nvPr>
        </p:nvSpPr>
        <p:spPr/>
        <p:txBody>
          <a:bodyPr/>
          <a:lstStyle/>
          <a:p>
            <a:r>
              <a:rPr lang="en-US"/>
              <a:t>Chapter 6</a:t>
            </a:r>
          </a:p>
        </p:txBody>
      </p:sp>
      <p:sp>
        <p:nvSpPr>
          <p:cNvPr id="4" name="Slide Number Placeholder 5"/>
          <p:cNvSpPr>
            <a:spLocks noGrp="1"/>
          </p:cNvSpPr>
          <p:nvPr>
            <p:ph type="sldNum" sz="quarter" idx="12"/>
          </p:nvPr>
        </p:nvSpPr>
        <p:spPr/>
        <p:txBody>
          <a:bodyPr/>
          <a:lstStyle/>
          <a:p>
            <a:fld id="{F598F489-6CBD-4730-AEF1-0D2D9C963E33}" type="slidenum">
              <a:rPr lang="en-US"/>
              <a:pPr/>
              <a:t>57</a:t>
            </a:fld>
            <a:endParaRPr lang="en-US"/>
          </a:p>
        </p:txBody>
      </p:sp>
      <p:pic>
        <p:nvPicPr>
          <p:cNvPr id="40965" name="Picture 5" descr="C:\temp\fig6_5.jpg"/>
          <p:cNvPicPr>
            <a:picLocks noChangeAspect="1" noChangeArrowheads="1"/>
          </p:cNvPicPr>
          <p:nvPr/>
        </p:nvPicPr>
        <p:blipFill>
          <a:blip r:embed="rId2" cstate="print"/>
          <a:srcRect/>
          <a:stretch>
            <a:fillRect/>
          </a:stretch>
        </p:blipFill>
        <p:spPr bwMode="auto">
          <a:xfrm>
            <a:off x="323528" y="260648"/>
            <a:ext cx="6871206" cy="5422553"/>
          </a:xfrm>
          <a:prstGeom prst="rect">
            <a:avLst/>
          </a:prstGeom>
          <a:noFill/>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a:t>Chapter 6</a:t>
            </a:r>
          </a:p>
        </p:txBody>
      </p:sp>
      <p:sp>
        <p:nvSpPr>
          <p:cNvPr id="5" name="Slide Number Placeholder 5"/>
          <p:cNvSpPr>
            <a:spLocks noGrp="1"/>
          </p:cNvSpPr>
          <p:nvPr>
            <p:ph type="sldNum" sz="quarter" idx="12"/>
          </p:nvPr>
        </p:nvSpPr>
        <p:spPr/>
        <p:txBody>
          <a:bodyPr/>
          <a:lstStyle/>
          <a:p>
            <a:fld id="{D42EFF1B-4929-4F94-97A8-11B1983B88FF}" type="slidenum">
              <a:rPr lang="en-US"/>
              <a:pPr/>
              <a:t>58</a:t>
            </a:fld>
            <a:endParaRPr lang="en-US"/>
          </a:p>
        </p:txBody>
      </p:sp>
      <p:sp>
        <p:nvSpPr>
          <p:cNvPr id="22530" name="Rectangle 2"/>
          <p:cNvSpPr>
            <a:spLocks noGrp="1" noChangeArrowheads="1"/>
          </p:cNvSpPr>
          <p:nvPr>
            <p:ph type="title"/>
          </p:nvPr>
        </p:nvSpPr>
        <p:spPr/>
        <p:txBody>
          <a:bodyPr/>
          <a:lstStyle/>
          <a:p>
            <a:r>
              <a:rPr lang="en-US"/>
              <a:t>Multilevel Indexes</a:t>
            </a:r>
          </a:p>
        </p:txBody>
      </p:sp>
      <p:sp>
        <p:nvSpPr>
          <p:cNvPr id="22531" name="Rectangle 3"/>
          <p:cNvSpPr>
            <a:spLocks noGrp="1" noChangeArrowheads="1"/>
          </p:cNvSpPr>
          <p:nvPr>
            <p:ph type="body" idx="1"/>
          </p:nvPr>
        </p:nvSpPr>
        <p:spPr>
          <a:xfrm>
            <a:off x="533400" y="1981200"/>
            <a:ext cx="8077200" cy="4114800"/>
          </a:xfrm>
        </p:spPr>
        <p:txBody>
          <a:bodyPr/>
          <a:lstStyle/>
          <a:p>
            <a:r>
              <a:rPr lang="en-US"/>
              <a:t>A </a:t>
            </a:r>
            <a:r>
              <a:rPr lang="en-US" b="1" i="1"/>
              <a:t>Multilevel Index</a:t>
            </a:r>
            <a:r>
              <a:rPr lang="en-US"/>
              <a:t> is where you construct an </a:t>
            </a:r>
            <a:r>
              <a:rPr lang="en-US" b="1" i="1"/>
              <a:t>Second- Level</a:t>
            </a:r>
            <a:r>
              <a:rPr lang="en-US"/>
              <a:t> index on a </a:t>
            </a:r>
            <a:r>
              <a:rPr lang="en-US" b="1" i="1"/>
              <a:t>First-Level</a:t>
            </a:r>
            <a:r>
              <a:rPr lang="en-US"/>
              <a:t> Index. Continue this process until the </a:t>
            </a:r>
            <a:r>
              <a:rPr lang="en-US" b="1" i="1"/>
              <a:t>entire</a:t>
            </a:r>
            <a:r>
              <a:rPr lang="en-US"/>
              <a:t> index can be contained in a </a:t>
            </a:r>
            <a:r>
              <a:rPr lang="en-US" b="1" i="1"/>
              <a:t>Single File Block.</a:t>
            </a:r>
          </a:p>
          <a:p>
            <a:r>
              <a:rPr lang="en-US"/>
              <a:t>This allows much faster access than binary search because at each level the size of the index is reduced by the fan out factor.  Rather just by 2 as in binary search.</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4"/>
          <p:cNvSpPr>
            <a:spLocks noGrp="1"/>
          </p:cNvSpPr>
          <p:nvPr>
            <p:ph type="ftr" sz="quarter" idx="11"/>
          </p:nvPr>
        </p:nvSpPr>
        <p:spPr/>
        <p:txBody>
          <a:bodyPr/>
          <a:lstStyle/>
          <a:p>
            <a:r>
              <a:rPr lang="en-US"/>
              <a:t>Chapter 6</a:t>
            </a:r>
          </a:p>
        </p:txBody>
      </p:sp>
      <p:sp>
        <p:nvSpPr>
          <p:cNvPr id="4" name="Slide Number Placeholder 5"/>
          <p:cNvSpPr>
            <a:spLocks noGrp="1"/>
          </p:cNvSpPr>
          <p:nvPr>
            <p:ph type="sldNum" sz="quarter" idx="12"/>
          </p:nvPr>
        </p:nvSpPr>
        <p:spPr/>
        <p:txBody>
          <a:bodyPr/>
          <a:lstStyle/>
          <a:p>
            <a:fld id="{BF497722-57AC-4F06-A1D7-724C86F917D0}" type="slidenum">
              <a:rPr lang="en-US"/>
              <a:pPr/>
              <a:t>59</a:t>
            </a:fld>
            <a:endParaRPr lang="en-US"/>
          </a:p>
        </p:txBody>
      </p:sp>
      <p:pic>
        <p:nvPicPr>
          <p:cNvPr id="24581" name="Picture 5" descr="C:\temp\fig6_6.jpg"/>
          <p:cNvPicPr>
            <a:picLocks noChangeAspect="1" noChangeArrowheads="1"/>
          </p:cNvPicPr>
          <p:nvPr/>
        </p:nvPicPr>
        <p:blipFill>
          <a:blip r:embed="rId2" cstate="print"/>
          <a:srcRect/>
          <a:stretch>
            <a:fillRect/>
          </a:stretch>
        </p:blipFill>
        <p:spPr bwMode="auto">
          <a:xfrm>
            <a:off x="1043608" y="260648"/>
            <a:ext cx="6367366" cy="6027192"/>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What is RAID?</a:t>
            </a:r>
            <a:endParaRPr lang="en-IE" dirty="0"/>
          </a:p>
        </p:txBody>
      </p:sp>
      <p:sp>
        <p:nvSpPr>
          <p:cNvPr id="3" name="Content Placeholder 2"/>
          <p:cNvSpPr>
            <a:spLocks noGrp="1"/>
          </p:cNvSpPr>
          <p:nvPr>
            <p:ph idx="1"/>
          </p:nvPr>
        </p:nvSpPr>
        <p:spPr>
          <a:xfrm>
            <a:off x="323528" y="1268760"/>
            <a:ext cx="8229600" cy="4876800"/>
          </a:xfrm>
        </p:spPr>
        <p:txBody>
          <a:bodyPr/>
          <a:lstStyle/>
          <a:p>
            <a:r>
              <a:rPr lang="en-IE" sz="2500" b="1" dirty="0"/>
              <a:t>R</a:t>
            </a:r>
            <a:r>
              <a:rPr lang="en-IE" sz="2500" dirty="0"/>
              <a:t>edundant </a:t>
            </a:r>
            <a:r>
              <a:rPr lang="en-IE" sz="2500" b="1" dirty="0"/>
              <a:t>A</a:t>
            </a:r>
            <a:r>
              <a:rPr lang="en-IE" sz="2500" dirty="0"/>
              <a:t>rray of </a:t>
            </a:r>
            <a:r>
              <a:rPr lang="en-IE" sz="2500" b="1" dirty="0"/>
              <a:t>I</a:t>
            </a:r>
            <a:r>
              <a:rPr lang="en-IE" sz="2500" dirty="0"/>
              <a:t>ndependent </a:t>
            </a:r>
            <a:r>
              <a:rPr lang="en-IE" sz="2500" b="1" dirty="0" smtClean="0"/>
              <a:t>D</a:t>
            </a:r>
            <a:r>
              <a:rPr lang="en-IE" sz="2500" dirty="0" smtClean="0"/>
              <a:t>isks</a:t>
            </a:r>
          </a:p>
          <a:p>
            <a:r>
              <a:rPr lang="en-IE" sz="2500" dirty="0" smtClean="0"/>
              <a:t>The idea is to have more than one physical disk and spread or/and duplicate your data across multiple disks in order to improve performance and/or reliability</a:t>
            </a:r>
          </a:p>
          <a:p>
            <a:r>
              <a:rPr lang="en-IE" sz="2500" dirty="0" smtClean="0"/>
              <a:t>Anyway, the cost is increasing since we need to buy and maintain more disks + the hardware needed to make the system working</a:t>
            </a:r>
            <a:endParaRPr lang="en-IE" sz="2500" dirty="0"/>
          </a:p>
        </p:txBody>
      </p:sp>
      <p:sp>
        <p:nvSpPr>
          <p:cNvPr id="4" name="Date Placeholder 3"/>
          <p:cNvSpPr>
            <a:spLocks noGrp="1"/>
          </p:cNvSpPr>
          <p:nvPr>
            <p:ph type="dt" sz="half" idx="10"/>
          </p:nvPr>
        </p:nvSpPr>
        <p:spPr/>
        <p:txBody>
          <a:bodyPr/>
          <a:lstStyle/>
          <a:p>
            <a:pPr>
              <a:defRPr/>
            </a:pPr>
            <a:r>
              <a:rPr lang="en-US" smtClean="0"/>
              <a:t>2012/2013 - DT228/4</a:t>
            </a:r>
            <a:endParaRPr lang="en-IE" dirty="0"/>
          </a:p>
        </p:txBody>
      </p:sp>
      <p:sp>
        <p:nvSpPr>
          <p:cNvPr id="5" name="Slide Number Placeholder 4"/>
          <p:cNvSpPr>
            <a:spLocks noGrp="1"/>
          </p:cNvSpPr>
          <p:nvPr>
            <p:ph type="sldNum" sz="quarter" idx="12"/>
          </p:nvPr>
        </p:nvSpPr>
        <p:spPr/>
        <p:txBody>
          <a:bodyPr/>
          <a:lstStyle/>
          <a:p>
            <a:pPr>
              <a:defRPr/>
            </a:pPr>
            <a:fld id="{255B0E39-F8AA-4982-923D-157BFA96FD10}" type="slidenum">
              <a:rPr lang="en-IE" smtClean="0"/>
              <a:pPr>
                <a:defRPr/>
              </a:pPr>
              <a:t>6</a:t>
            </a:fld>
            <a:endParaRPr lang="en-IE"/>
          </a:p>
        </p:txBody>
      </p:sp>
      <p:sp>
        <p:nvSpPr>
          <p:cNvPr id="6" name="Can 5"/>
          <p:cNvSpPr/>
          <p:nvPr/>
        </p:nvSpPr>
        <p:spPr bwMode="auto">
          <a:xfrm>
            <a:off x="4860032" y="4869160"/>
            <a:ext cx="1080120" cy="792088"/>
          </a:xfrm>
          <a:prstGeom prst="ca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IE" sz="1800" b="0" i="0" u="none" strike="noStrike" cap="none" normalizeH="0" baseline="0" dirty="0" smtClean="0">
                <a:ln>
                  <a:noFill/>
                </a:ln>
                <a:solidFill>
                  <a:schemeClr val="tx1"/>
                </a:solidFill>
                <a:effectLst/>
                <a:latin typeface="Arial" charset="0"/>
              </a:rPr>
              <a:t>D1</a:t>
            </a:r>
          </a:p>
        </p:txBody>
      </p:sp>
      <p:sp>
        <p:nvSpPr>
          <p:cNvPr id="7" name="Can 6"/>
          <p:cNvSpPr/>
          <p:nvPr/>
        </p:nvSpPr>
        <p:spPr bwMode="auto">
          <a:xfrm>
            <a:off x="6084168" y="4869160"/>
            <a:ext cx="1080120" cy="792088"/>
          </a:xfrm>
          <a:prstGeom prst="ca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IE" dirty="0" smtClean="0">
                <a:latin typeface="Arial" charset="0"/>
              </a:rPr>
              <a:t>D2</a:t>
            </a:r>
            <a:endParaRPr kumimoji="0" lang="en-IE" sz="1800" b="0" i="0" u="none" strike="noStrike" cap="none" normalizeH="0" baseline="0" dirty="0" smtClean="0">
              <a:ln>
                <a:noFill/>
              </a:ln>
              <a:solidFill>
                <a:schemeClr val="tx1"/>
              </a:solidFill>
              <a:effectLst/>
              <a:latin typeface="Arial" charset="0"/>
            </a:endParaRPr>
          </a:p>
        </p:txBody>
      </p:sp>
      <p:sp>
        <p:nvSpPr>
          <p:cNvPr id="8" name="Can 7"/>
          <p:cNvSpPr/>
          <p:nvPr/>
        </p:nvSpPr>
        <p:spPr bwMode="auto">
          <a:xfrm>
            <a:off x="7308304" y="4869160"/>
            <a:ext cx="1080120" cy="792088"/>
          </a:xfrm>
          <a:prstGeom prst="ca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IE" dirty="0" smtClean="0">
                <a:latin typeface="Arial" charset="0"/>
              </a:rPr>
              <a:t>D3</a:t>
            </a:r>
            <a:endParaRPr kumimoji="0" lang="en-IE" sz="1800" b="0" i="0" u="none" strike="noStrike" cap="none" normalizeH="0" baseline="0" dirty="0" smtClean="0">
              <a:ln>
                <a:noFill/>
              </a:ln>
              <a:solidFill>
                <a:schemeClr val="tx1"/>
              </a:solidFill>
              <a:effectLst/>
              <a:latin typeface="Arial" charset="0"/>
            </a:endParaRPr>
          </a:p>
        </p:txBody>
      </p:sp>
      <p:sp>
        <p:nvSpPr>
          <p:cNvPr id="9" name="Can 8"/>
          <p:cNvSpPr/>
          <p:nvPr/>
        </p:nvSpPr>
        <p:spPr bwMode="auto">
          <a:xfrm>
            <a:off x="683568" y="4878452"/>
            <a:ext cx="1080120" cy="792088"/>
          </a:xfrm>
          <a:prstGeom prst="ca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E" sz="1800" b="0" i="0" u="none" strike="noStrike" cap="none" normalizeH="0" baseline="0" smtClean="0">
              <a:ln>
                <a:noFill/>
              </a:ln>
              <a:solidFill>
                <a:schemeClr val="tx1"/>
              </a:solidFill>
              <a:effectLst/>
              <a:latin typeface="Arial" charset="0"/>
            </a:endParaRPr>
          </a:p>
        </p:txBody>
      </p:sp>
      <p:cxnSp>
        <p:nvCxnSpPr>
          <p:cNvPr id="11" name="Straight Arrow Connector 10"/>
          <p:cNvCxnSpPr/>
          <p:nvPr/>
        </p:nvCxnSpPr>
        <p:spPr bwMode="auto">
          <a:xfrm>
            <a:off x="2051720" y="5238492"/>
            <a:ext cx="2088232" cy="0"/>
          </a:xfrm>
          <a:prstGeom prst="straightConnector1">
            <a:avLst/>
          </a:prstGeom>
          <a:solidFill>
            <a:schemeClr val="accent1"/>
          </a:solidFill>
          <a:ln w="57150" cap="flat" cmpd="sng" algn="ctr">
            <a:solidFill>
              <a:schemeClr val="tx1"/>
            </a:solidFill>
            <a:prstDash val="solid"/>
            <a:round/>
            <a:headEnd type="none" w="med" len="med"/>
            <a:tailEnd type="arrow"/>
          </a:ln>
          <a:effectLst/>
        </p:spPr>
      </p:cxnSp>
      <p:sp>
        <p:nvSpPr>
          <p:cNvPr id="12" name="Rectangle 11"/>
          <p:cNvSpPr/>
          <p:nvPr/>
        </p:nvSpPr>
        <p:spPr bwMode="auto">
          <a:xfrm>
            <a:off x="4572000" y="4477762"/>
            <a:ext cx="4104456" cy="1552818"/>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E" sz="1800" b="0" i="0" u="none" strike="noStrike" cap="none" normalizeH="0" baseline="0" smtClean="0">
              <a:ln>
                <a:noFill/>
              </a:ln>
              <a:solidFill>
                <a:schemeClr val="tx1"/>
              </a:solidFill>
              <a:effectLst/>
              <a:latin typeface="Arial" charset="0"/>
            </a:endParaRPr>
          </a:p>
        </p:txBody>
      </p:sp>
      <p:sp>
        <p:nvSpPr>
          <p:cNvPr id="13" name="TextBox 12"/>
          <p:cNvSpPr txBox="1"/>
          <p:nvPr/>
        </p:nvSpPr>
        <p:spPr>
          <a:xfrm>
            <a:off x="5724128" y="4293096"/>
            <a:ext cx="194421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E" dirty="0" smtClean="0"/>
              <a:t>RAID SYSTEM</a:t>
            </a:r>
          </a:p>
        </p:txBody>
      </p:sp>
      <p:sp>
        <p:nvSpPr>
          <p:cNvPr id="10" name="Rectangle 9"/>
          <p:cNvSpPr/>
          <p:nvPr/>
        </p:nvSpPr>
        <p:spPr bwMode="auto">
          <a:xfrm>
            <a:off x="5940152" y="5900238"/>
            <a:ext cx="1584176" cy="40908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IE" sz="1800" b="0" i="0" u="none" strike="noStrike" cap="none" normalizeH="0" baseline="0" dirty="0" smtClean="0">
                <a:ln>
                  <a:noFill/>
                </a:ln>
                <a:solidFill>
                  <a:schemeClr val="tx1"/>
                </a:solidFill>
                <a:effectLst/>
                <a:latin typeface="Arial" charset="0"/>
              </a:rPr>
              <a:t>Controller</a:t>
            </a:r>
          </a:p>
        </p:txBody>
      </p:sp>
      <p:cxnSp>
        <p:nvCxnSpPr>
          <p:cNvPr id="15" name="Straight Arrow Connector 14"/>
          <p:cNvCxnSpPr>
            <a:stCxn id="6" idx="3"/>
          </p:cNvCxnSpPr>
          <p:nvPr/>
        </p:nvCxnSpPr>
        <p:spPr bwMode="auto">
          <a:xfrm>
            <a:off x="5400092" y="5661248"/>
            <a:ext cx="684076" cy="23899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7" name="Straight Arrow Connector 16"/>
          <p:cNvCxnSpPr>
            <a:stCxn id="7" idx="3"/>
          </p:cNvCxnSpPr>
          <p:nvPr/>
        </p:nvCxnSpPr>
        <p:spPr bwMode="auto">
          <a:xfrm>
            <a:off x="6624228" y="5661248"/>
            <a:ext cx="0" cy="23899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9" name="Straight Arrow Connector 18"/>
          <p:cNvCxnSpPr>
            <a:stCxn id="8" idx="3"/>
          </p:cNvCxnSpPr>
          <p:nvPr/>
        </p:nvCxnSpPr>
        <p:spPr bwMode="auto">
          <a:xfrm flipH="1">
            <a:off x="7164288" y="5661248"/>
            <a:ext cx="684076" cy="23899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410386911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a:t>Chapter 6</a:t>
            </a:r>
          </a:p>
        </p:txBody>
      </p:sp>
      <p:sp>
        <p:nvSpPr>
          <p:cNvPr id="5" name="Slide Number Placeholder 5"/>
          <p:cNvSpPr>
            <a:spLocks noGrp="1"/>
          </p:cNvSpPr>
          <p:nvPr>
            <p:ph type="sldNum" sz="quarter" idx="12"/>
          </p:nvPr>
        </p:nvSpPr>
        <p:spPr/>
        <p:txBody>
          <a:bodyPr/>
          <a:lstStyle/>
          <a:p>
            <a:fld id="{1AB25941-39C8-482C-9B18-F57E71B62C6E}" type="slidenum">
              <a:rPr lang="en-US"/>
              <a:pPr/>
              <a:t>60</a:t>
            </a:fld>
            <a:endParaRPr lang="en-US"/>
          </a:p>
        </p:txBody>
      </p:sp>
      <p:sp>
        <p:nvSpPr>
          <p:cNvPr id="23554" name="Rectangle 2"/>
          <p:cNvSpPr>
            <a:spLocks noGrp="1" noChangeArrowheads="1"/>
          </p:cNvSpPr>
          <p:nvPr>
            <p:ph type="title"/>
          </p:nvPr>
        </p:nvSpPr>
        <p:spPr>
          <a:xfrm>
            <a:off x="457200" y="116632"/>
            <a:ext cx="6923112" cy="990600"/>
          </a:xfrm>
        </p:spPr>
        <p:txBody>
          <a:bodyPr/>
          <a:lstStyle/>
          <a:p>
            <a:r>
              <a:rPr lang="en-US" dirty="0"/>
              <a:t>Multilevel Indexes Using Search Trees, B-Trees &amp; B+ Trees</a:t>
            </a:r>
          </a:p>
        </p:txBody>
      </p:sp>
      <p:sp>
        <p:nvSpPr>
          <p:cNvPr id="23555" name="Rectangle 3"/>
          <p:cNvSpPr>
            <a:spLocks noGrp="1" noChangeArrowheads="1"/>
          </p:cNvSpPr>
          <p:nvPr>
            <p:ph type="body" idx="1"/>
          </p:nvPr>
        </p:nvSpPr>
        <p:spPr/>
        <p:txBody>
          <a:bodyPr/>
          <a:lstStyle/>
          <a:p>
            <a:r>
              <a:rPr lang="en-US" dirty="0"/>
              <a:t>A </a:t>
            </a:r>
            <a:r>
              <a:rPr lang="en-US" b="1" i="1" dirty="0"/>
              <a:t>Search Tree</a:t>
            </a:r>
            <a:r>
              <a:rPr lang="en-US" dirty="0"/>
              <a:t> of order </a:t>
            </a:r>
            <a:r>
              <a:rPr lang="en-US" b="1" i="1" dirty="0"/>
              <a:t>p</a:t>
            </a:r>
            <a:r>
              <a:rPr lang="en-US" dirty="0"/>
              <a:t> differs from a </a:t>
            </a:r>
            <a:r>
              <a:rPr lang="en-US" b="1" i="1" dirty="0"/>
              <a:t>Multilevel Index</a:t>
            </a:r>
            <a:r>
              <a:rPr lang="en-US" dirty="0"/>
              <a:t> in that each node contains a most </a:t>
            </a:r>
            <a:r>
              <a:rPr lang="en-US" b="1" i="1" dirty="0"/>
              <a:t>p - 1 </a:t>
            </a:r>
            <a:r>
              <a:rPr lang="en-US" dirty="0"/>
              <a:t>search values and </a:t>
            </a:r>
            <a:r>
              <a:rPr lang="en-US" b="1" i="1" dirty="0"/>
              <a:t>p</a:t>
            </a:r>
            <a:r>
              <a:rPr lang="en-US" dirty="0"/>
              <a:t> pointers.</a:t>
            </a:r>
          </a:p>
          <a:p>
            <a:r>
              <a:rPr lang="en-US" dirty="0"/>
              <a:t>There is </a:t>
            </a:r>
            <a:r>
              <a:rPr lang="en-US" b="1" i="1" dirty="0"/>
              <a:t>no</a:t>
            </a:r>
            <a:r>
              <a:rPr lang="en-US" dirty="0"/>
              <a:t> requirement that the Search Tree be </a:t>
            </a:r>
            <a:r>
              <a:rPr lang="en-US" b="1" i="1" dirty="0"/>
              <a:t>Balanced.</a:t>
            </a:r>
            <a:endParaRPr 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Bitmap Index</a:t>
            </a:r>
            <a:endParaRPr lang="en-IE" dirty="0"/>
          </a:p>
        </p:txBody>
      </p:sp>
      <p:sp>
        <p:nvSpPr>
          <p:cNvPr id="3" name="Content Placeholder 2"/>
          <p:cNvSpPr>
            <a:spLocks noGrp="1"/>
          </p:cNvSpPr>
          <p:nvPr>
            <p:ph idx="1"/>
          </p:nvPr>
        </p:nvSpPr>
        <p:spPr/>
        <p:txBody>
          <a:bodyPr/>
          <a:lstStyle/>
          <a:p>
            <a:r>
              <a:rPr lang="en-IE" sz="2000" dirty="0" smtClean="0"/>
              <a:t>An index implemented as a map of bits</a:t>
            </a:r>
          </a:p>
          <a:p>
            <a:r>
              <a:rPr lang="en-IE" sz="2000" dirty="0" smtClean="0"/>
              <a:t>Each unique entry in the index is a string of bits</a:t>
            </a:r>
          </a:p>
          <a:p>
            <a:r>
              <a:rPr lang="en-IE" sz="2000" dirty="0" smtClean="0"/>
              <a:t>Usually used on fields that are not (or rarely)  modified </a:t>
            </a:r>
          </a:p>
          <a:p>
            <a:r>
              <a:rPr lang="en-IE" sz="2000" dirty="0" smtClean="0"/>
              <a:t>Fields with low cardinality</a:t>
            </a:r>
          </a:p>
          <a:p>
            <a:r>
              <a:rPr lang="en-IE" sz="2000" dirty="0" smtClean="0"/>
              <a:t>Used in read-only environment like data warehouses</a:t>
            </a:r>
          </a:p>
          <a:p>
            <a:r>
              <a:rPr lang="en-IE" sz="2000" dirty="0" smtClean="0"/>
              <a:t>Typical example: day of the week, gender,…</a:t>
            </a:r>
          </a:p>
          <a:p>
            <a:r>
              <a:rPr lang="en-IE" sz="2000" dirty="0" smtClean="0"/>
              <a:t>How many bytes is a bitmap index on:</a:t>
            </a:r>
          </a:p>
          <a:p>
            <a:pPr lvl="1"/>
            <a:r>
              <a:rPr lang="en-IE" sz="1600" dirty="0" smtClean="0"/>
              <a:t>Day of the week for 10 millions records </a:t>
            </a:r>
          </a:p>
          <a:p>
            <a:pPr lvl="1"/>
            <a:r>
              <a:rPr lang="en-IE" sz="1600" dirty="0" smtClean="0"/>
              <a:t>Gender for 1 billion records</a:t>
            </a:r>
            <a:endParaRPr lang="en-IE" sz="1600" dirty="0"/>
          </a:p>
        </p:txBody>
      </p:sp>
      <p:sp>
        <p:nvSpPr>
          <p:cNvPr id="4" name="Date Placeholder 3"/>
          <p:cNvSpPr>
            <a:spLocks noGrp="1"/>
          </p:cNvSpPr>
          <p:nvPr>
            <p:ph type="dt" sz="half" idx="10"/>
          </p:nvPr>
        </p:nvSpPr>
        <p:spPr/>
        <p:txBody>
          <a:bodyPr/>
          <a:lstStyle/>
          <a:p>
            <a:pPr>
              <a:defRPr/>
            </a:pPr>
            <a:r>
              <a:rPr lang="en-US" smtClean="0"/>
              <a:t>2012/2013 - DT228/4</a:t>
            </a:r>
            <a:endParaRPr lang="en-IE" dirty="0"/>
          </a:p>
        </p:txBody>
      </p:sp>
      <p:sp>
        <p:nvSpPr>
          <p:cNvPr id="5" name="Slide Number Placeholder 4"/>
          <p:cNvSpPr>
            <a:spLocks noGrp="1"/>
          </p:cNvSpPr>
          <p:nvPr>
            <p:ph type="sldNum" sz="quarter" idx="12"/>
          </p:nvPr>
        </p:nvSpPr>
        <p:spPr/>
        <p:txBody>
          <a:bodyPr/>
          <a:lstStyle/>
          <a:p>
            <a:pPr>
              <a:defRPr/>
            </a:pPr>
            <a:fld id="{255B0E39-F8AA-4982-923D-157BFA96FD10}" type="slidenum">
              <a:rPr lang="en-IE" smtClean="0"/>
              <a:pPr>
                <a:defRPr/>
              </a:pPr>
              <a:t>61</a:t>
            </a:fld>
            <a:endParaRPr lang="en-IE"/>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8825" y="3717032"/>
            <a:ext cx="2847975" cy="2600325"/>
          </a:xfrm>
          <a:prstGeom prst="rect">
            <a:avLst/>
          </a:prstGeom>
        </p:spPr>
      </p:pic>
    </p:spTree>
    <p:extLst>
      <p:ext uri="{BB962C8B-B14F-4D97-AF65-F5344CB8AC3E}">
        <p14:creationId xmlns:p14="http://schemas.microsoft.com/office/powerpoint/2010/main" val="598466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4"/>
          <p:cNvSpPr>
            <a:spLocks noGrp="1"/>
          </p:cNvSpPr>
          <p:nvPr>
            <p:ph type="ftr" sz="quarter" idx="11"/>
          </p:nvPr>
        </p:nvSpPr>
        <p:spPr/>
        <p:txBody>
          <a:bodyPr/>
          <a:lstStyle/>
          <a:p>
            <a:r>
              <a:rPr lang="en-US"/>
              <a:t>Chapter 6</a:t>
            </a:r>
          </a:p>
        </p:txBody>
      </p:sp>
      <p:sp>
        <p:nvSpPr>
          <p:cNvPr id="4" name="Slide Number Placeholder 5"/>
          <p:cNvSpPr>
            <a:spLocks noGrp="1"/>
          </p:cNvSpPr>
          <p:nvPr>
            <p:ph type="sldNum" sz="quarter" idx="12"/>
          </p:nvPr>
        </p:nvSpPr>
        <p:spPr/>
        <p:txBody>
          <a:bodyPr/>
          <a:lstStyle/>
          <a:p>
            <a:fld id="{E68377F5-A58D-4E17-BC71-618419F98C04}" type="slidenum">
              <a:rPr lang="en-US"/>
              <a:pPr/>
              <a:t>62</a:t>
            </a:fld>
            <a:endParaRPr lang="en-US"/>
          </a:p>
        </p:txBody>
      </p:sp>
      <p:pic>
        <p:nvPicPr>
          <p:cNvPr id="41989" name="Picture 5" descr="C:\temp\fig6_8.jpg"/>
          <p:cNvPicPr>
            <a:picLocks noChangeAspect="1" noChangeArrowheads="1"/>
          </p:cNvPicPr>
          <p:nvPr/>
        </p:nvPicPr>
        <p:blipFill>
          <a:blip r:embed="rId2" cstate="print"/>
          <a:srcRect/>
          <a:stretch>
            <a:fillRect/>
          </a:stretch>
        </p:blipFill>
        <p:spPr bwMode="auto">
          <a:xfrm>
            <a:off x="0" y="1936750"/>
            <a:ext cx="9144000" cy="2984500"/>
          </a:xfrm>
          <a:prstGeom prst="rect">
            <a:avLst/>
          </a:prstGeom>
          <a:noFill/>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a:t>Chapter 6</a:t>
            </a:r>
          </a:p>
        </p:txBody>
      </p:sp>
      <p:sp>
        <p:nvSpPr>
          <p:cNvPr id="5" name="Slide Number Placeholder 5"/>
          <p:cNvSpPr>
            <a:spLocks noGrp="1"/>
          </p:cNvSpPr>
          <p:nvPr>
            <p:ph type="sldNum" sz="quarter" idx="12"/>
          </p:nvPr>
        </p:nvSpPr>
        <p:spPr/>
        <p:txBody>
          <a:bodyPr/>
          <a:lstStyle/>
          <a:p>
            <a:fld id="{D95696BE-CF83-455F-B45D-80C373E256D8}" type="slidenum">
              <a:rPr lang="en-US"/>
              <a:pPr/>
              <a:t>63</a:t>
            </a:fld>
            <a:endParaRPr lang="en-US"/>
          </a:p>
        </p:txBody>
      </p:sp>
      <p:sp>
        <p:nvSpPr>
          <p:cNvPr id="26626" name="Rectangle 2"/>
          <p:cNvSpPr>
            <a:spLocks noGrp="1" noChangeArrowheads="1"/>
          </p:cNvSpPr>
          <p:nvPr>
            <p:ph type="title"/>
          </p:nvPr>
        </p:nvSpPr>
        <p:spPr/>
        <p:txBody>
          <a:bodyPr/>
          <a:lstStyle/>
          <a:p>
            <a:r>
              <a:rPr lang="en-US"/>
              <a:t>B-Trees</a:t>
            </a:r>
          </a:p>
        </p:txBody>
      </p:sp>
      <p:sp>
        <p:nvSpPr>
          <p:cNvPr id="26627" name="Rectangle 3"/>
          <p:cNvSpPr>
            <a:spLocks noGrp="1" noChangeArrowheads="1"/>
          </p:cNvSpPr>
          <p:nvPr>
            <p:ph type="body" idx="1"/>
          </p:nvPr>
        </p:nvSpPr>
        <p:spPr/>
        <p:txBody>
          <a:bodyPr/>
          <a:lstStyle/>
          <a:p>
            <a:r>
              <a:rPr lang="en-US" b="1" i="1"/>
              <a:t>B-Trees</a:t>
            </a:r>
            <a:r>
              <a:rPr lang="en-US"/>
              <a:t> address the problems with Search Trees in that they have the </a:t>
            </a:r>
            <a:r>
              <a:rPr lang="en-US" b="1" i="1"/>
              <a:t>additional </a:t>
            </a:r>
            <a:r>
              <a:rPr lang="en-US"/>
              <a:t>constraint that they be </a:t>
            </a:r>
            <a:r>
              <a:rPr lang="en-US" b="1" i="1"/>
              <a:t>balanced</a:t>
            </a:r>
            <a:r>
              <a:rPr lang="en-US"/>
              <a:t> and they contain pointers to data records.</a:t>
            </a:r>
          </a:p>
          <a:p>
            <a:r>
              <a:rPr lang="en-US"/>
              <a:t>Each B-Trees is made up of at most </a:t>
            </a:r>
            <a:r>
              <a:rPr lang="en-US" b="1" i="1"/>
              <a:t>P </a:t>
            </a:r>
            <a:r>
              <a:rPr lang="en-US"/>
              <a:t>tree pointers and </a:t>
            </a:r>
            <a:r>
              <a:rPr lang="en-US" b="1" i="1"/>
              <a:t>P-1</a:t>
            </a:r>
            <a:r>
              <a:rPr lang="en-US"/>
              <a:t> field values </a:t>
            </a:r>
            <a:r>
              <a:rPr lang="en-US" b="1" i="1"/>
              <a:t>K</a:t>
            </a:r>
            <a:r>
              <a:rPr lang="en-US"/>
              <a:t> and data pointers </a:t>
            </a:r>
            <a:r>
              <a:rPr lang="en-US" b="1" i="1"/>
              <a:t>Pr.</a:t>
            </a:r>
            <a:endParaRPr lang="en-US"/>
          </a:p>
          <a:p>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Chapter 6</a:t>
            </a:r>
          </a:p>
        </p:txBody>
      </p:sp>
      <p:sp>
        <p:nvSpPr>
          <p:cNvPr id="4" name="Slide Number Placeholder 3"/>
          <p:cNvSpPr>
            <a:spLocks noGrp="1"/>
          </p:cNvSpPr>
          <p:nvPr>
            <p:ph type="sldNum" sz="quarter" idx="12"/>
          </p:nvPr>
        </p:nvSpPr>
        <p:spPr/>
        <p:txBody>
          <a:bodyPr/>
          <a:lstStyle/>
          <a:p>
            <a:fld id="{0D55CB37-3B01-4C76-AA9B-35BC878AF3EF}" type="slidenum">
              <a:rPr lang="en-US"/>
              <a:pPr/>
              <a:t>64</a:t>
            </a:fld>
            <a:endParaRPr lang="en-US"/>
          </a:p>
        </p:txBody>
      </p:sp>
      <p:pic>
        <p:nvPicPr>
          <p:cNvPr id="51203" name="Picture 2051" descr="C:\temp\fig6_10b.jpg"/>
          <p:cNvPicPr>
            <a:picLocks noChangeAspect="1" noChangeArrowheads="1"/>
          </p:cNvPicPr>
          <p:nvPr/>
        </p:nvPicPr>
        <p:blipFill>
          <a:blip r:embed="rId2" cstate="print"/>
          <a:srcRect/>
          <a:stretch>
            <a:fillRect/>
          </a:stretch>
        </p:blipFill>
        <p:spPr bwMode="auto">
          <a:xfrm>
            <a:off x="0" y="1898650"/>
            <a:ext cx="9144000" cy="3059113"/>
          </a:xfrm>
          <a:prstGeom prst="rect">
            <a:avLst/>
          </a:prstGeom>
          <a:noFill/>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
          <p:cNvSpPr>
            <a:spLocks noGrp="1" noChangeArrowheads="1"/>
          </p:cNvSpPr>
          <p:nvPr>
            <p:ph type="sldNum" sz="quarter" idx="4294967295"/>
          </p:nvPr>
        </p:nvSpPr>
        <p:spPr>
          <a:xfrm>
            <a:off x="9525" y="6359525"/>
            <a:ext cx="587375" cy="488950"/>
          </a:xfrm>
          <a:prstGeom prst="rect">
            <a:avLst/>
          </a:prstGeom>
        </p:spPr>
        <p:txBody>
          <a:bodyPr/>
          <a:lstStyle/>
          <a:p>
            <a:fld id="{921D9F22-E8FE-4D15-942D-943C84D41C8C}" type="slidenum">
              <a:rPr lang="en-GB"/>
              <a:pPr/>
              <a:t>65</a:t>
            </a:fld>
            <a:endParaRPr lang="en-GB"/>
          </a:p>
        </p:txBody>
      </p:sp>
      <p:sp>
        <p:nvSpPr>
          <p:cNvPr id="5122" name="Rectangle 2"/>
          <p:cNvSpPr>
            <a:spLocks noGrp="1" noChangeArrowheads="1"/>
          </p:cNvSpPr>
          <p:nvPr>
            <p:ph type="ctrTitle"/>
          </p:nvPr>
        </p:nvSpPr>
        <p:spPr/>
        <p:txBody>
          <a:bodyPr/>
          <a:lstStyle/>
          <a:p>
            <a:r>
              <a:rPr lang="en-GB" dirty="0" smtClean="0"/>
              <a:t>TRIGGERS</a:t>
            </a:r>
            <a:endParaRPr lang="en-GB"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GB"/>
              <a:t>What is a trigger?</a:t>
            </a:r>
          </a:p>
        </p:txBody>
      </p:sp>
      <p:sp>
        <p:nvSpPr>
          <p:cNvPr id="63491" name="Rectangle 3"/>
          <p:cNvSpPr>
            <a:spLocks noGrp="1" noChangeArrowheads="1"/>
          </p:cNvSpPr>
          <p:nvPr>
            <p:ph idx="1"/>
          </p:nvPr>
        </p:nvSpPr>
        <p:spPr/>
        <p:txBody>
          <a:bodyPr/>
          <a:lstStyle/>
          <a:p>
            <a:pPr>
              <a:lnSpc>
                <a:spcPct val="90000"/>
              </a:lnSpc>
            </a:pPr>
            <a:r>
              <a:rPr lang="en-GB" sz="2400"/>
              <a:t>A block of code that is attached to an event.  When that event occurs the trigger code is fired.</a:t>
            </a:r>
          </a:p>
          <a:p>
            <a:pPr>
              <a:lnSpc>
                <a:spcPct val="90000"/>
              </a:lnSpc>
            </a:pPr>
            <a:r>
              <a:rPr lang="en-GB" sz="2400"/>
              <a:t>A stored block with [Declare], Begin, End.</a:t>
            </a:r>
          </a:p>
          <a:p>
            <a:pPr>
              <a:lnSpc>
                <a:spcPct val="90000"/>
              </a:lnSpc>
            </a:pPr>
            <a:r>
              <a:rPr lang="en-GB" sz="2400"/>
              <a:t>Associated with a database table or action</a:t>
            </a:r>
          </a:p>
          <a:p>
            <a:pPr>
              <a:lnSpc>
                <a:spcPct val="90000"/>
              </a:lnSpc>
            </a:pPr>
            <a:r>
              <a:rPr lang="en-GB" sz="2400"/>
              <a:t>Fires </a:t>
            </a:r>
            <a:r>
              <a:rPr lang="en-GB" sz="2400" b="1"/>
              <a:t>automatically</a:t>
            </a:r>
            <a:r>
              <a:rPr lang="en-GB" sz="2400"/>
              <a:t> when certain DML action is carried out on the table</a:t>
            </a:r>
          </a:p>
          <a:p>
            <a:pPr lvl="1">
              <a:lnSpc>
                <a:spcPct val="90000"/>
              </a:lnSpc>
            </a:pPr>
            <a:r>
              <a:rPr lang="en-GB" sz="2000"/>
              <a:t>Before or after an event</a:t>
            </a:r>
          </a:p>
          <a:p>
            <a:pPr lvl="1">
              <a:lnSpc>
                <a:spcPct val="90000"/>
              </a:lnSpc>
            </a:pPr>
            <a:r>
              <a:rPr lang="en-GB" sz="2000"/>
              <a:t>Change may be INSERT, DELETE, UPDATE</a:t>
            </a:r>
          </a:p>
          <a:p>
            <a:pPr lvl="1">
              <a:lnSpc>
                <a:spcPct val="90000"/>
              </a:lnSpc>
            </a:pPr>
            <a:r>
              <a:rPr lang="en-GB" sz="2000"/>
              <a:t>Do we want to perform on multiple rows?</a:t>
            </a:r>
          </a:p>
          <a:p>
            <a:pPr lvl="1">
              <a:lnSpc>
                <a:spcPct val="90000"/>
              </a:lnSpc>
            </a:pPr>
            <a:r>
              <a:rPr lang="en-GB" sz="2000"/>
              <a:t>If not, then Statement level trigger fires once only</a:t>
            </a:r>
          </a:p>
          <a:p>
            <a:pPr lvl="1">
              <a:lnSpc>
                <a:spcPct val="90000"/>
              </a:lnSpc>
            </a:pPr>
            <a:r>
              <a:rPr lang="en-GB" sz="2000"/>
              <a:t>If so, then Row level trigger fires for each affected row</a:t>
            </a:r>
          </a:p>
        </p:txBody>
      </p:sp>
      <p:sp>
        <p:nvSpPr>
          <p:cNvPr id="6" name="Slide Number Placeholder 5"/>
          <p:cNvSpPr>
            <a:spLocks noGrp="1"/>
          </p:cNvSpPr>
          <p:nvPr>
            <p:ph type="sldNum" sz="quarter" idx="12"/>
          </p:nvPr>
        </p:nvSpPr>
        <p:spPr/>
        <p:txBody>
          <a:bodyPr/>
          <a:lstStyle/>
          <a:p>
            <a:fld id="{CE575446-25FC-48BB-90E6-183276901069}" type="slidenum">
              <a:rPr lang="en-GB"/>
              <a:pPr/>
              <a:t>66</a:t>
            </a:fld>
            <a:endParaRPr lang="en-GB"/>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GB"/>
              <a:t>Trigger Uses</a:t>
            </a:r>
          </a:p>
        </p:txBody>
      </p:sp>
      <p:sp>
        <p:nvSpPr>
          <p:cNvPr id="64515" name="Rectangle 3"/>
          <p:cNvSpPr>
            <a:spLocks noGrp="1" noChangeArrowheads="1"/>
          </p:cNvSpPr>
          <p:nvPr>
            <p:ph idx="1"/>
          </p:nvPr>
        </p:nvSpPr>
        <p:spPr/>
        <p:txBody>
          <a:bodyPr/>
          <a:lstStyle/>
          <a:p>
            <a:pPr marL="457200" indent="-457200">
              <a:lnSpc>
                <a:spcPct val="90000"/>
              </a:lnSpc>
              <a:buFont typeface="Wingdings" pitchFamily="2" charset="2"/>
              <a:buAutoNum type="arabicPeriod"/>
            </a:pPr>
            <a:r>
              <a:rPr lang="en-GB"/>
              <a:t>Auditing</a:t>
            </a:r>
          </a:p>
          <a:p>
            <a:pPr marL="838200" lvl="1" indent="-381000">
              <a:lnSpc>
                <a:spcPct val="90000"/>
              </a:lnSpc>
            </a:pPr>
            <a:r>
              <a:rPr lang="en-GB"/>
              <a:t>Write information about (sensitive) data modifications to an audit table</a:t>
            </a:r>
          </a:p>
          <a:p>
            <a:pPr marL="838200" lvl="1" indent="-381000">
              <a:lnSpc>
                <a:spcPct val="90000"/>
              </a:lnSpc>
            </a:pPr>
            <a:r>
              <a:rPr lang="en-GB"/>
              <a:t>May include old and new values, user, timestamp </a:t>
            </a:r>
          </a:p>
          <a:p>
            <a:pPr marL="838200" lvl="1" indent="-381000">
              <a:lnSpc>
                <a:spcPct val="90000"/>
              </a:lnSpc>
            </a:pPr>
            <a:r>
              <a:rPr lang="en-GB"/>
              <a:t>E.g. new and old salary</a:t>
            </a:r>
          </a:p>
          <a:p>
            <a:pPr marL="457200" indent="-457200">
              <a:lnSpc>
                <a:spcPct val="90000"/>
              </a:lnSpc>
              <a:buFont typeface="Wingdings" pitchFamily="2" charset="2"/>
              <a:buAutoNum type="arabicPeriod" startAt="2"/>
            </a:pPr>
            <a:r>
              <a:rPr lang="en-GB"/>
              <a:t>Data Integrity</a:t>
            </a:r>
          </a:p>
          <a:p>
            <a:pPr marL="838200" lvl="1" indent="-381000">
              <a:lnSpc>
                <a:spcPct val="90000"/>
              </a:lnSpc>
            </a:pPr>
            <a:r>
              <a:rPr lang="en-GB"/>
              <a:t>Implement checks on data against business rules</a:t>
            </a:r>
          </a:p>
          <a:p>
            <a:pPr marL="838200" lvl="1" indent="-381000">
              <a:lnSpc>
                <a:spcPct val="90000"/>
              </a:lnSpc>
            </a:pPr>
            <a:r>
              <a:rPr lang="en-GB"/>
              <a:t>Can compare with live database values</a:t>
            </a:r>
          </a:p>
          <a:p>
            <a:pPr marL="838200" lvl="1" indent="-381000">
              <a:lnSpc>
                <a:spcPct val="90000"/>
              </a:lnSpc>
            </a:pPr>
            <a:r>
              <a:rPr lang="en-GB"/>
              <a:t>NEW and OLD values can be compared </a:t>
            </a:r>
          </a:p>
          <a:p>
            <a:pPr marL="838200" lvl="1" indent="-381000">
              <a:lnSpc>
                <a:spcPct val="90000"/>
              </a:lnSpc>
            </a:pPr>
            <a:r>
              <a:rPr lang="en-GB"/>
              <a:t>E.g. prices must not go down</a:t>
            </a:r>
          </a:p>
        </p:txBody>
      </p:sp>
      <p:sp>
        <p:nvSpPr>
          <p:cNvPr id="6" name="Slide Number Placeholder 5"/>
          <p:cNvSpPr>
            <a:spLocks noGrp="1"/>
          </p:cNvSpPr>
          <p:nvPr>
            <p:ph type="sldNum" sz="quarter" idx="12"/>
          </p:nvPr>
        </p:nvSpPr>
        <p:spPr/>
        <p:txBody>
          <a:bodyPr/>
          <a:lstStyle/>
          <a:p>
            <a:fld id="{2AD9CCD0-A64F-4C32-8761-8D06A96CFB79}" type="slidenum">
              <a:rPr lang="en-GB"/>
              <a:pPr/>
              <a:t>67</a:t>
            </a:fld>
            <a:endParaRPr lang="en-GB"/>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DDAD9BF-FB18-45BD-B2BB-8D0FF608D871}" type="slidenum">
              <a:rPr lang="en-GB"/>
              <a:pPr/>
              <a:t>68</a:t>
            </a:fld>
            <a:endParaRPr lang="en-GB"/>
          </a:p>
        </p:txBody>
      </p:sp>
      <p:sp>
        <p:nvSpPr>
          <p:cNvPr id="65538" name="Rectangle 2"/>
          <p:cNvSpPr>
            <a:spLocks noGrp="1" noChangeArrowheads="1"/>
          </p:cNvSpPr>
          <p:nvPr>
            <p:ph type="title"/>
          </p:nvPr>
        </p:nvSpPr>
        <p:spPr/>
        <p:txBody>
          <a:bodyPr/>
          <a:lstStyle/>
          <a:p>
            <a:r>
              <a:rPr lang="en-GB"/>
              <a:t>Trigger Uses</a:t>
            </a:r>
          </a:p>
        </p:txBody>
      </p:sp>
      <p:sp>
        <p:nvSpPr>
          <p:cNvPr id="65539" name="Rectangle 3"/>
          <p:cNvSpPr>
            <a:spLocks noGrp="1" noChangeArrowheads="1"/>
          </p:cNvSpPr>
          <p:nvPr>
            <p:ph type="body" idx="1"/>
          </p:nvPr>
        </p:nvSpPr>
        <p:spPr/>
        <p:txBody>
          <a:bodyPr/>
          <a:lstStyle/>
          <a:p>
            <a:pPr marL="533400" indent="-533400">
              <a:lnSpc>
                <a:spcPct val="90000"/>
              </a:lnSpc>
              <a:buFont typeface="Wingdings" pitchFamily="2" charset="2"/>
              <a:buAutoNum type="arabicPeriod" startAt="3"/>
            </a:pPr>
            <a:r>
              <a:rPr lang="en-GB"/>
              <a:t>Referential integrity</a:t>
            </a:r>
          </a:p>
          <a:p>
            <a:pPr marL="914400" lvl="1" indent="-457200">
              <a:lnSpc>
                <a:spcPct val="90000"/>
              </a:lnSpc>
            </a:pPr>
            <a:r>
              <a:rPr lang="en-GB"/>
              <a:t>Allows implementation of a "cascade update"</a:t>
            </a:r>
          </a:p>
          <a:p>
            <a:pPr marL="914400" lvl="1" indent="-457200">
              <a:lnSpc>
                <a:spcPct val="90000"/>
              </a:lnSpc>
            </a:pPr>
            <a:r>
              <a:rPr lang="en-GB"/>
              <a:t>E.g. if author ID (aID) is changed, appropriately change authID in foreign key</a:t>
            </a:r>
          </a:p>
          <a:p>
            <a:pPr marL="533400" indent="-533400">
              <a:lnSpc>
                <a:spcPct val="90000"/>
              </a:lnSpc>
              <a:buFont typeface="Wingdings" pitchFamily="2" charset="2"/>
              <a:buAutoNum type="arabicPeriod" startAt="4"/>
            </a:pPr>
            <a:r>
              <a:rPr lang="en-GB"/>
              <a:t>Derived data</a:t>
            </a:r>
          </a:p>
          <a:p>
            <a:pPr marL="914400" lvl="1" indent="-457200">
              <a:lnSpc>
                <a:spcPct val="90000"/>
              </a:lnSpc>
            </a:pPr>
            <a:r>
              <a:rPr lang="en-GB"/>
              <a:t>Update any stored derived data when base data changes</a:t>
            </a:r>
          </a:p>
          <a:p>
            <a:pPr marL="914400" lvl="1" indent="-457200">
              <a:lnSpc>
                <a:spcPct val="90000"/>
              </a:lnSpc>
            </a:pPr>
            <a:r>
              <a:rPr lang="en-GB"/>
              <a:t>E.g. if total number of employees is stored, add 1 if new employee added</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36BCC33-A740-44A3-81CE-5CD1397410FB}" type="slidenum">
              <a:rPr lang="en-GB"/>
              <a:pPr/>
              <a:t>69</a:t>
            </a:fld>
            <a:endParaRPr lang="en-GB"/>
          </a:p>
        </p:txBody>
      </p:sp>
      <p:sp>
        <p:nvSpPr>
          <p:cNvPr id="66562" name="Rectangle 2"/>
          <p:cNvSpPr>
            <a:spLocks noGrp="1" noChangeArrowheads="1"/>
          </p:cNvSpPr>
          <p:nvPr>
            <p:ph type="title"/>
          </p:nvPr>
        </p:nvSpPr>
        <p:spPr/>
        <p:txBody>
          <a:bodyPr/>
          <a:lstStyle/>
          <a:p>
            <a:r>
              <a:rPr lang="en-GB"/>
              <a:t>Trigger Uses</a:t>
            </a:r>
          </a:p>
        </p:txBody>
      </p:sp>
      <p:sp>
        <p:nvSpPr>
          <p:cNvPr id="66563" name="Rectangle 3"/>
          <p:cNvSpPr>
            <a:spLocks noGrp="1" noChangeArrowheads="1"/>
          </p:cNvSpPr>
          <p:nvPr>
            <p:ph type="body" idx="1"/>
          </p:nvPr>
        </p:nvSpPr>
        <p:spPr/>
        <p:txBody>
          <a:bodyPr/>
          <a:lstStyle/>
          <a:p>
            <a:pPr marL="533400" indent="-533400">
              <a:buFont typeface="Wingdings" pitchFamily="2" charset="2"/>
              <a:buAutoNum type="arabicPeriod" startAt="5"/>
            </a:pPr>
            <a:r>
              <a:rPr lang="en-GB"/>
              <a:t>Security</a:t>
            </a:r>
          </a:p>
          <a:p>
            <a:pPr marL="914400" lvl="1" indent="-457200">
              <a:lnSpc>
                <a:spcPct val="90000"/>
              </a:lnSpc>
              <a:buFont typeface="Wingdings" pitchFamily="2" charset="2"/>
              <a:buChar char="l"/>
            </a:pPr>
            <a:r>
              <a:rPr lang="en-GB"/>
              <a:t>Logging of database access</a:t>
            </a:r>
          </a:p>
          <a:p>
            <a:pPr marL="914400" lvl="1" indent="-457200">
              <a:lnSpc>
                <a:spcPct val="90000"/>
              </a:lnSpc>
              <a:buFont typeface="Wingdings" pitchFamily="2" charset="2"/>
              <a:buChar char="l"/>
            </a:pPr>
            <a:r>
              <a:rPr lang="en-GB"/>
              <a:t>E.g. date and time each user logs on</a:t>
            </a:r>
          </a:p>
          <a:p>
            <a:pPr marL="914400" lvl="1" indent="-457200">
              <a:lnSpc>
                <a:spcPct val="90000"/>
              </a:lnSpc>
              <a:buFont typeface="Wingdings" pitchFamily="2" charset="2"/>
              <a:buChar char="l"/>
            </a:pPr>
            <a:r>
              <a:rPr lang="en-GB"/>
              <a:t>E.g. deny access at weekend</a:t>
            </a:r>
          </a:p>
          <a:p>
            <a:pPr marL="533400" indent="-533400">
              <a:lnSpc>
                <a:spcPct val="90000"/>
              </a:lnSpc>
              <a:buFont typeface="Wingdings" pitchFamily="2" charset="2"/>
              <a:buAutoNum type="arabicPeriod" startAt="6"/>
            </a:pPr>
            <a:r>
              <a:rPr lang="en-GB"/>
              <a:t>Maintaining synchronous replicates</a:t>
            </a:r>
          </a:p>
          <a:p>
            <a:pPr marL="914400" lvl="1" indent="-457200">
              <a:lnSpc>
                <a:spcPct val="90000"/>
              </a:lnSpc>
              <a:buFont typeface="Wingdings" pitchFamily="2" charset="2"/>
              <a:buChar char="l"/>
            </a:pPr>
            <a:r>
              <a:rPr lang="en-GB"/>
              <a:t>In a distributed database</a:t>
            </a:r>
          </a:p>
          <a:p>
            <a:pPr marL="533400" indent="-533400">
              <a:lnSpc>
                <a:spcPct val="90000"/>
              </a:lnSpc>
              <a:buFont typeface="Wingdings" pitchFamily="2" charset="2"/>
              <a:buAutoNum type="arabicPeriod" startAt="7"/>
            </a:pPr>
            <a:r>
              <a:rPr lang="en-GB"/>
              <a:t>Generating statistics on table access</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Where is RAID?</a:t>
            </a:r>
            <a:endParaRPr lang="en-IE" dirty="0"/>
          </a:p>
        </p:txBody>
      </p:sp>
      <p:sp>
        <p:nvSpPr>
          <p:cNvPr id="3" name="Content Placeholder 2"/>
          <p:cNvSpPr>
            <a:spLocks noGrp="1"/>
          </p:cNvSpPr>
          <p:nvPr>
            <p:ph idx="1"/>
          </p:nvPr>
        </p:nvSpPr>
        <p:spPr>
          <a:xfrm>
            <a:off x="4427984" y="1432520"/>
            <a:ext cx="4536504" cy="4876800"/>
          </a:xfrm>
        </p:spPr>
        <p:txBody>
          <a:bodyPr/>
          <a:lstStyle/>
          <a:p>
            <a:r>
              <a:rPr lang="en-IE" sz="2300" dirty="0" smtClean="0"/>
              <a:t>Raid </a:t>
            </a:r>
            <a:r>
              <a:rPr lang="en-IE" sz="2300" dirty="0"/>
              <a:t>is a way of organizing </a:t>
            </a:r>
            <a:r>
              <a:rPr lang="en-IE" sz="2300" dirty="0" smtClean="0"/>
              <a:t>file systems </a:t>
            </a:r>
            <a:r>
              <a:rPr lang="en-IE" sz="2300" dirty="0"/>
              <a:t>over </a:t>
            </a:r>
            <a:r>
              <a:rPr lang="en-IE" sz="2300" u="sng" dirty="0"/>
              <a:t>more than one physical </a:t>
            </a:r>
            <a:r>
              <a:rPr lang="en-IE" sz="2300" u="sng" dirty="0" smtClean="0"/>
              <a:t>disk.</a:t>
            </a:r>
            <a:endParaRPr lang="en-IE" sz="2300" dirty="0"/>
          </a:p>
          <a:p>
            <a:r>
              <a:rPr lang="en-IE" sz="2300" dirty="0" smtClean="0"/>
              <a:t>It can also be software-only (part of the OS). Windows or Unix have RAID implementation </a:t>
            </a:r>
          </a:p>
          <a:p>
            <a:r>
              <a:rPr lang="en-IE" sz="2300" dirty="0" smtClean="0"/>
              <a:t>It is usually hardware assisted (controllers, dedicated buses)</a:t>
            </a:r>
          </a:p>
          <a:p>
            <a:r>
              <a:rPr lang="en-IE" sz="2400" dirty="0" smtClean="0"/>
              <a:t>Rationale</a:t>
            </a:r>
            <a:endParaRPr lang="en-IE" sz="2400" dirty="0"/>
          </a:p>
          <a:p>
            <a:pPr lvl="1"/>
            <a:r>
              <a:rPr lang="en-IE" sz="2000" dirty="0" smtClean="0"/>
              <a:t>Disk </a:t>
            </a:r>
            <a:r>
              <a:rPr lang="en-IE" sz="2000" dirty="0"/>
              <a:t>Unit costs is decreasing</a:t>
            </a:r>
          </a:p>
          <a:p>
            <a:pPr lvl="1"/>
            <a:r>
              <a:rPr lang="en-IE" sz="2000" dirty="0" smtClean="0"/>
              <a:t>Mission </a:t>
            </a:r>
            <a:r>
              <a:rPr lang="en-IE" sz="2000" dirty="0"/>
              <a:t>Critical </a:t>
            </a:r>
            <a:r>
              <a:rPr lang="en-IE" sz="2000" dirty="0" smtClean="0"/>
              <a:t>Systems</a:t>
            </a:r>
            <a:endParaRPr lang="en-IE" sz="2000" dirty="0"/>
          </a:p>
        </p:txBody>
      </p:sp>
      <p:sp>
        <p:nvSpPr>
          <p:cNvPr id="4" name="Date Placeholder 3"/>
          <p:cNvSpPr>
            <a:spLocks noGrp="1"/>
          </p:cNvSpPr>
          <p:nvPr>
            <p:ph type="dt" sz="half" idx="10"/>
          </p:nvPr>
        </p:nvSpPr>
        <p:spPr/>
        <p:txBody>
          <a:bodyPr/>
          <a:lstStyle/>
          <a:p>
            <a:pPr>
              <a:defRPr/>
            </a:pPr>
            <a:r>
              <a:rPr lang="en-US" smtClean="0"/>
              <a:t>2012/2013 - DT228/4</a:t>
            </a:r>
            <a:endParaRPr lang="en-IE" dirty="0"/>
          </a:p>
        </p:txBody>
      </p:sp>
      <p:sp>
        <p:nvSpPr>
          <p:cNvPr id="5" name="Slide Number Placeholder 4"/>
          <p:cNvSpPr>
            <a:spLocks noGrp="1"/>
          </p:cNvSpPr>
          <p:nvPr>
            <p:ph type="sldNum" sz="quarter" idx="12"/>
          </p:nvPr>
        </p:nvSpPr>
        <p:spPr/>
        <p:txBody>
          <a:bodyPr/>
          <a:lstStyle/>
          <a:p>
            <a:pPr>
              <a:defRPr/>
            </a:pPr>
            <a:fld id="{255B0E39-F8AA-4982-923D-157BFA96FD10}" type="slidenum">
              <a:rPr lang="en-IE" smtClean="0"/>
              <a:pPr>
                <a:defRPr/>
              </a:pPr>
              <a:t>7</a:t>
            </a:fld>
            <a:endParaRPr lang="en-I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1423578"/>
            <a:ext cx="1944216" cy="495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0" y="1196752"/>
            <a:ext cx="2536206"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907823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1995D37B-ACD8-4575-B657-D25866981BDF}" type="slidenum">
              <a:rPr lang="en-GB"/>
              <a:pPr/>
              <a:t>70</a:t>
            </a:fld>
            <a:endParaRPr lang="en-GB"/>
          </a:p>
        </p:txBody>
      </p:sp>
      <p:sp>
        <p:nvSpPr>
          <p:cNvPr id="83970" name="Rectangle 2"/>
          <p:cNvSpPr>
            <a:spLocks noGrp="1" noChangeArrowheads="1"/>
          </p:cNvSpPr>
          <p:nvPr>
            <p:ph type="title"/>
          </p:nvPr>
        </p:nvSpPr>
        <p:spPr/>
        <p:txBody>
          <a:bodyPr/>
          <a:lstStyle/>
          <a:p>
            <a:r>
              <a:rPr lang="en-GB"/>
              <a:t>Types of Trigger and Naming</a:t>
            </a:r>
          </a:p>
        </p:txBody>
      </p:sp>
      <p:sp>
        <p:nvSpPr>
          <p:cNvPr id="83971" name="Rectangle 3"/>
          <p:cNvSpPr>
            <a:spLocks noGrp="1" noChangeArrowheads="1"/>
          </p:cNvSpPr>
          <p:nvPr>
            <p:ph type="body" idx="1"/>
          </p:nvPr>
        </p:nvSpPr>
        <p:spPr/>
        <p:txBody>
          <a:bodyPr/>
          <a:lstStyle/>
          <a:p>
            <a:r>
              <a:rPr lang="en-GB"/>
              <a:t>Statement or Row triggers</a:t>
            </a:r>
          </a:p>
          <a:p>
            <a:r>
              <a:rPr lang="en-GB"/>
              <a:t>So 4 types can be triggered:</a:t>
            </a:r>
          </a:p>
          <a:p>
            <a:pPr lvl="1"/>
            <a:r>
              <a:rPr lang="en-GB"/>
              <a:t>Before Statement, Before Row</a:t>
            </a:r>
          </a:p>
          <a:p>
            <a:pPr lvl="1"/>
            <a:r>
              <a:rPr lang="en-GB"/>
              <a:t>After Statement, After Row</a:t>
            </a:r>
          </a:p>
          <a:p>
            <a:r>
              <a:rPr lang="en-GB"/>
              <a:t>Naming them</a:t>
            </a:r>
          </a:p>
          <a:p>
            <a:pPr lvl="1"/>
            <a:r>
              <a:rPr lang="en-GB"/>
              <a:t>Must be unique within a schema</a:t>
            </a:r>
          </a:p>
          <a:p>
            <a:pPr lvl="1"/>
            <a:r>
              <a:rPr lang="en-GB"/>
              <a:t>Can have same name as table on which it is defined but this may be confusing to developers</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GB"/>
              <a:t>Statement Triggers</a:t>
            </a:r>
          </a:p>
        </p:txBody>
      </p:sp>
      <p:sp>
        <p:nvSpPr>
          <p:cNvPr id="84996" name="Rectangle 4"/>
          <p:cNvSpPr>
            <a:spLocks noGrp="1" noChangeArrowheads="1"/>
          </p:cNvSpPr>
          <p:nvPr>
            <p:ph idx="1"/>
          </p:nvPr>
        </p:nvSpPr>
        <p:spPr>
          <a:ln/>
        </p:spPr>
        <p:style>
          <a:lnRef idx="2">
            <a:schemeClr val="accent3"/>
          </a:lnRef>
          <a:fillRef idx="1">
            <a:schemeClr val="lt1"/>
          </a:fillRef>
          <a:effectRef idx="0">
            <a:schemeClr val="accent3"/>
          </a:effectRef>
          <a:fontRef idx="minor">
            <a:schemeClr val="dk1"/>
          </a:fontRef>
        </p:style>
        <p:txBody>
          <a:bodyPr/>
          <a:lstStyle/>
          <a:p>
            <a:pPr>
              <a:lnSpc>
                <a:spcPct val="90000"/>
              </a:lnSpc>
              <a:buFont typeface="Wingdings" pitchFamily="2" charset="2"/>
              <a:buNone/>
            </a:pPr>
            <a:r>
              <a:rPr lang="en-GB" sz="2000" b="1" dirty="0">
                <a:latin typeface="Verdana" pitchFamily="34" charset="0"/>
                <a:ea typeface="Verdana" pitchFamily="34" charset="0"/>
                <a:cs typeface="Verdana" pitchFamily="34" charset="0"/>
              </a:rPr>
              <a:t>CREATE OR REPLACE TRIGGER </a:t>
            </a:r>
            <a:r>
              <a:rPr lang="en-GB" sz="2000" b="1" dirty="0" err="1">
                <a:latin typeface="Verdana" pitchFamily="34" charset="0"/>
                <a:ea typeface="Verdana" pitchFamily="34" charset="0"/>
                <a:cs typeface="Verdana" pitchFamily="34" charset="0"/>
              </a:rPr>
              <a:t>trig_testTable</a:t>
            </a:r>
            <a:endParaRPr lang="en-GB" sz="2000" b="1" dirty="0">
              <a:latin typeface="Verdana" pitchFamily="34" charset="0"/>
              <a:ea typeface="Verdana" pitchFamily="34" charset="0"/>
              <a:cs typeface="Verdana" pitchFamily="34" charset="0"/>
            </a:endParaRPr>
          </a:p>
          <a:p>
            <a:pPr>
              <a:lnSpc>
                <a:spcPct val="90000"/>
              </a:lnSpc>
              <a:buFont typeface="Wingdings" pitchFamily="2" charset="2"/>
              <a:buNone/>
            </a:pPr>
            <a:r>
              <a:rPr lang="en-GB" sz="2000" b="1" dirty="0">
                <a:latin typeface="Verdana" pitchFamily="34" charset="0"/>
                <a:ea typeface="Verdana" pitchFamily="34" charset="0"/>
                <a:cs typeface="Verdana" pitchFamily="34" charset="0"/>
              </a:rPr>
              <a:t>AFTER INSERT or UPDATE ON Personnel</a:t>
            </a:r>
          </a:p>
          <a:p>
            <a:pPr>
              <a:lnSpc>
                <a:spcPct val="90000"/>
              </a:lnSpc>
              <a:buFont typeface="Wingdings" pitchFamily="2" charset="2"/>
              <a:buNone/>
            </a:pPr>
            <a:r>
              <a:rPr lang="en-GB" sz="2000" b="1" dirty="0">
                <a:latin typeface="Verdana" pitchFamily="34" charset="0"/>
                <a:ea typeface="Verdana" pitchFamily="34" charset="0"/>
                <a:cs typeface="Verdana" pitchFamily="34" charset="0"/>
              </a:rPr>
              <a:t>BEGIN</a:t>
            </a:r>
          </a:p>
          <a:p>
            <a:pPr>
              <a:lnSpc>
                <a:spcPct val="90000"/>
              </a:lnSpc>
              <a:buFont typeface="Wingdings" pitchFamily="2" charset="2"/>
              <a:buNone/>
            </a:pPr>
            <a:r>
              <a:rPr lang="en-GB" sz="2000" b="1" dirty="0">
                <a:latin typeface="Verdana" pitchFamily="34" charset="0"/>
                <a:ea typeface="Verdana" pitchFamily="34" charset="0"/>
                <a:cs typeface="Verdana" pitchFamily="34" charset="0"/>
              </a:rPr>
              <a:t>If </a:t>
            </a:r>
            <a:r>
              <a:rPr lang="en-GB" sz="2000" b="1" dirty="0">
                <a:solidFill>
                  <a:srgbClr val="0000FF"/>
                </a:solidFill>
                <a:latin typeface="Verdana" pitchFamily="34" charset="0"/>
                <a:ea typeface="Verdana" pitchFamily="34" charset="0"/>
                <a:cs typeface="Verdana" pitchFamily="34" charset="0"/>
              </a:rPr>
              <a:t>Inserting</a:t>
            </a:r>
            <a:r>
              <a:rPr lang="en-GB" sz="2000" b="1" dirty="0">
                <a:latin typeface="Verdana" pitchFamily="34" charset="0"/>
                <a:ea typeface="Verdana" pitchFamily="34" charset="0"/>
                <a:cs typeface="Verdana" pitchFamily="34" charset="0"/>
              </a:rPr>
              <a:t> </a:t>
            </a:r>
          </a:p>
          <a:p>
            <a:pPr>
              <a:lnSpc>
                <a:spcPct val="90000"/>
              </a:lnSpc>
              <a:buFont typeface="Wingdings" pitchFamily="2" charset="2"/>
              <a:buNone/>
            </a:pPr>
            <a:r>
              <a:rPr lang="en-GB" sz="2000" b="1" dirty="0">
                <a:latin typeface="Verdana" pitchFamily="34" charset="0"/>
                <a:ea typeface="Verdana" pitchFamily="34" charset="0"/>
                <a:cs typeface="Verdana" pitchFamily="34" charset="0"/>
              </a:rPr>
              <a:t>	Then INSERT into </a:t>
            </a:r>
            <a:r>
              <a:rPr lang="en-GB" sz="2000" b="1" dirty="0" err="1">
                <a:latin typeface="Verdana" pitchFamily="34" charset="0"/>
                <a:ea typeface="Verdana" pitchFamily="34" charset="0"/>
                <a:cs typeface="Verdana" pitchFamily="34" charset="0"/>
              </a:rPr>
              <a:t>testTable</a:t>
            </a:r>
            <a:r>
              <a:rPr lang="en-GB" sz="2000" b="1" dirty="0">
                <a:latin typeface="Verdana" pitchFamily="34" charset="0"/>
                <a:ea typeface="Verdana" pitchFamily="34" charset="0"/>
                <a:cs typeface="Verdana" pitchFamily="34" charset="0"/>
              </a:rPr>
              <a:t> values ('insert done', SYSDATE) ;</a:t>
            </a:r>
          </a:p>
          <a:p>
            <a:pPr>
              <a:lnSpc>
                <a:spcPct val="90000"/>
              </a:lnSpc>
              <a:buFont typeface="Wingdings" pitchFamily="2" charset="2"/>
              <a:buNone/>
            </a:pPr>
            <a:r>
              <a:rPr lang="en-GB" sz="2000" b="1" dirty="0">
                <a:latin typeface="Verdana" pitchFamily="34" charset="0"/>
                <a:ea typeface="Verdana" pitchFamily="34" charset="0"/>
                <a:cs typeface="Verdana" pitchFamily="34" charset="0"/>
              </a:rPr>
              <a:t>Else</a:t>
            </a:r>
          </a:p>
          <a:p>
            <a:pPr>
              <a:lnSpc>
                <a:spcPct val="90000"/>
              </a:lnSpc>
              <a:buFont typeface="Wingdings" pitchFamily="2" charset="2"/>
              <a:buNone/>
            </a:pPr>
            <a:r>
              <a:rPr lang="en-GB" sz="2000" b="1" dirty="0">
                <a:latin typeface="Verdana" pitchFamily="34" charset="0"/>
                <a:ea typeface="Verdana" pitchFamily="34" charset="0"/>
                <a:cs typeface="Verdana" pitchFamily="34" charset="0"/>
              </a:rPr>
              <a:t>	 INSERT into </a:t>
            </a:r>
            <a:r>
              <a:rPr lang="en-GB" sz="2000" b="1" dirty="0" err="1">
                <a:latin typeface="Verdana" pitchFamily="34" charset="0"/>
                <a:ea typeface="Verdana" pitchFamily="34" charset="0"/>
                <a:cs typeface="Verdana" pitchFamily="34" charset="0"/>
              </a:rPr>
              <a:t>testTable</a:t>
            </a:r>
            <a:r>
              <a:rPr lang="en-GB" sz="2000" b="1" dirty="0">
                <a:latin typeface="Verdana" pitchFamily="34" charset="0"/>
                <a:ea typeface="Verdana" pitchFamily="34" charset="0"/>
                <a:cs typeface="Verdana" pitchFamily="34" charset="0"/>
              </a:rPr>
              <a:t> values ('update done', SYSDATE) ;</a:t>
            </a:r>
          </a:p>
          <a:p>
            <a:pPr>
              <a:lnSpc>
                <a:spcPct val="90000"/>
              </a:lnSpc>
              <a:buFont typeface="Wingdings" pitchFamily="2" charset="2"/>
              <a:buNone/>
            </a:pPr>
            <a:r>
              <a:rPr lang="en-GB" sz="2000" b="1" dirty="0">
                <a:latin typeface="Verdana" pitchFamily="34" charset="0"/>
                <a:ea typeface="Verdana" pitchFamily="34" charset="0"/>
                <a:cs typeface="Verdana" pitchFamily="34" charset="0"/>
              </a:rPr>
              <a:t>End If;</a:t>
            </a:r>
          </a:p>
          <a:p>
            <a:pPr>
              <a:lnSpc>
                <a:spcPct val="90000"/>
              </a:lnSpc>
              <a:buFont typeface="Wingdings" pitchFamily="2" charset="2"/>
              <a:buNone/>
            </a:pPr>
            <a:r>
              <a:rPr lang="en-GB" sz="2000" b="1" dirty="0">
                <a:latin typeface="Verdana" pitchFamily="34" charset="0"/>
                <a:ea typeface="Verdana" pitchFamily="34" charset="0"/>
                <a:cs typeface="Verdana" pitchFamily="34" charset="0"/>
              </a:rPr>
              <a:t>END;</a:t>
            </a:r>
          </a:p>
        </p:txBody>
      </p:sp>
      <p:sp>
        <p:nvSpPr>
          <p:cNvPr id="10" name="Slide Number Placeholder 5"/>
          <p:cNvSpPr>
            <a:spLocks noGrp="1"/>
          </p:cNvSpPr>
          <p:nvPr>
            <p:ph type="sldNum" sz="quarter" idx="12"/>
          </p:nvPr>
        </p:nvSpPr>
        <p:spPr/>
        <p:txBody>
          <a:bodyPr/>
          <a:lstStyle/>
          <a:p>
            <a:fld id="{4283A6AB-840C-492D-95A5-238344F3C227}" type="slidenum">
              <a:rPr lang="en-GB"/>
              <a:pPr/>
              <a:t>71</a:t>
            </a:fld>
            <a:endParaRPr lang="en-GB"/>
          </a:p>
        </p:txBody>
      </p:sp>
      <p:sp>
        <p:nvSpPr>
          <p:cNvPr id="84997" name="Text Box 5"/>
          <p:cNvSpPr txBox="1">
            <a:spLocks noChangeArrowheads="1"/>
          </p:cNvSpPr>
          <p:nvPr/>
        </p:nvSpPr>
        <p:spPr bwMode="auto">
          <a:xfrm>
            <a:off x="838200" y="5486400"/>
            <a:ext cx="8001000" cy="1373188"/>
          </a:xfrm>
          <a:prstGeom prst="rect">
            <a:avLst/>
          </a:prstGeom>
          <a:noFill/>
          <a:ln w="9525">
            <a:noFill/>
            <a:miter lim="800000"/>
            <a:headEnd/>
            <a:tailEnd/>
          </a:ln>
          <a:effectLst/>
        </p:spPr>
        <p:txBody>
          <a:bodyPr>
            <a:spAutoFit/>
          </a:bodyPr>
          <a:lstStyle/>
          <a:p>
            <a:r>
              <a:rPr lang="en-GB"/>
              <a:t>The statement level trigger is useful for INSERT as it only involves a single row whereas DELETE and UPDATE often deal with many rows at once</a:t>
            </a:r>
          </a:p>
        </p:txBody>
      </p:sp>
      <p:sp>
        <p:nvSpPr>
          <p:cNvPr id="84998" name="Text Box 6"/>
          <p:cNvSpPr txBox="1">
            <a:spLocks noChangeArrowheads="1"/>
          </p:cNvSpPr>
          <p:nvPr/>
        </p:nvSpPr>
        <p:spPr bwMode="auto">
          <a:xfrm>
            <a:off x="7092280" y="1628800"/>
            <a:ext cx="2051720" cy="1200329"/>
          </a:xfrm>
          <a:prstGeom prst="rect">
            <a:avLst/>
          </a:prstGeom>
          <a:solidFill>
            <a:srgbClr val="FFFF99"/>
          </a:solidFill>
          <a:ln w="9525">
            <a:noFill/>
            <a:miter lim="800000"/>
            <a:headEnd/>
            <a:tailEnd/>
          </a:ln>
          <a:effectLst/>
        </p:spPr>
        <p:txBody>
          <a:bodyPr wrap="square">
            <a:spAutoFit/>
          </a:bodyPr>
          <a:lstStyle/>
          <a:p>
            <a:pPr>
              <a:lnSpc>
                <a:spcPct val="80000"/>
              </a:lnSpc>
            </a:pPr>
            <a:r>
              <a:rPr lang="en-GB" dirty="0"/>
              <a:t>Inserting, Deleting and Updating can be used to find out which event is occurring</a:t>
            </a:r>
          </a:p>
        </p:txBody>
      </p:sp>
      <p:sp>
        <p:nvSpPr>
          <p:cNvPr id="84999" name="Line 7"/>
          <p:cNvSpPr>
            <a:spLocks noChangeShapeType="1"/>
          </p:cNvSpPr>
          <p:nvPr/>
        </p:nvSpPr>
        <p:spPr bwMode="auto">
          <a:xfrm flipH="1">
            <a:off x="2483768" y="2420888"/>
            <a:ext cx="4392488" cy="288032"/>
          </a:xfrm>
          <a:prstGeom prst="line">
            <a:avLst/>
          </a:prstGeom>
          <a:noFill/>
          <a:ln w="38100">
            <a:solidFill>
              <a:srgbClr val="FF0000"/>
            </a:solidFill>
            <a:miter lim="800000"/>
            <a:headEnd/>
            <a:tailEnd type="triangle" w="med" len="med"/>
          </a:ln>
          <a:effectLst/>
        </p:spPr>
        <p:txBody>
          <a:bodyPr wrap="none"/>
          <a:lstStyle/>
          <a:p>
            <a:endParaRPr lang="it-IT"/>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49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6" grpId="0" animBg="1"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EC553A5A-2E33-4662-AF0F-A27CCB699BE6}" type="slidenum">
              <a:rPr lang="en-GB"/>
              <a:pPr/>
              <a:t>72</a:t>
            </a:fld>
            <a:endParaRPr lang="en-GB"/>
          </a:p>
        </p:txBody>
      </p:sp>
      <p:sp>
        <p:nvSpPr>
          <p:cNvPr id="86018" name="Rectangle 2"/>
          <p:cNvSpPr>
            <a:spLocks noGrp="1" noChangeArrowheads="1"/>
          </p:cNvSpPr>
          <p:nvPr>
            <p:ph type="title"/>
          </p:nvPr>
        </p:nvSpPr>
        <p:spPr/>
        <p:txBody>
          <a:bodyPr/>
          <a:lstStyle/>
          <a:p>
            <a:r>
              <a:rPr lang="en-GB"/>
              <a:t>Row trigger</a:t>
            </a:r>
          </a:p>
        </p:txBody>
      </p:sp>
      <p:sp>
        <p:nvSpPr>
          <p:cNvPr id="86019" name="Rectangle 3"/>
          <p:cNvSpPr>
            <a:spLocks noGrp="1" noChangeArrowheads="1"/>
          </p:cNvSpPr>
          <p:nvPr>
            <p:ph type="body" idx="1"/>
          </p:nvPr>
        </p:nvSpPr>
        <p:spPr/>
        <p:txBody>
          <a:bodyPr/>
          <a:lstStyle/>
          <a:p>
            <a:r>
              <a:rPr lang="en-GB"/>
              <a:t>Operates on many rows potentially</a:t>
            </a:r>
          </a:p>
        </p:txBody>
      </p:sp>
      <p:sp>
        <p:nvSpPr>
          <p:cNvPr id="86020" name="Rectangle 4"/>
          <p:cNvSpPr>
            <a:spLocks noChangeArrowheads="1"/>
          </p:cNvSpPr>
          <p:nvPr/>
        </p:nvSpPr>
        <p:spPr bwMode="auto">
          <a:xfrm>
            <a:off x="609600" y="2971800"/>
            <a:ext cx="7706816" cy="2438400"/>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a:lstStyle/>
          <a:p>
            <a:pPr marL="342900" indent="-342900">
              <a:lnSpc>
                <a:spcPct val="80000"/>
              </a:lnSpc>
              <a:spcBef>
                <a:spcPct val="20000"/>
              </a:spcBef>
              <a:buClr>
                <a:schemeClr val="tx1"/>
              </a:buClr>
              <a:buSzPct val="75000"/>
              <a:buFont typeface="Wingdings" pitchFamily="2" charset="2"/>
              <a:buNone/>
            </a:pPr>
            <a:r>
              <a:rPr lang="en-GB" sz="2400" b="1">
                <a:latin typeface="Arial" charset="0"/>
              </a:rPr>
              <a:t>CREATE OR REPLACE TRIGGER trig_test</a:t>
            </a:r>
          </a:p>
          <a:p>
            <a:pPr marL="342900" indent="-342900">
              <a:lnSpc>
                <a:spcPct val="80000"/>
              </a:lnSpc>
              <a:spcBef>
                <a:spcPct val="20000"/>
              </a:spcBef>
              <a:buClr>
                <a:schemeClr val="tx1"/>
              </a:buClr>
              <a:buSzPct val="75000"/>
              <a:buFont typeface="Wingdings" pitchFamily="2" charset="2"/>
              <a:buNone/>
            </a:pPr>
            <a:r>
              <a:rPr lang="en-GB" sz="2400" b="1">
                <a:latin typeface="Arial" charset="0"/>
              </a:rPr>
              <a:t>AFTER UPDATE OF SNUM ON PERSONNEL</a:t>
            </a:r>
          </a:p>
          <a:p>
            <a:pPr marL="342900" indent="-342900">
              <a:lnSpc>
                <a:spcPct val="80000"/>
              </a:lnSpc>
              <a:spcBef>
                <a:spcPct val="20000"/>
              </a:spcBef>
              <a:buClr>
                <a:schemeClr val="tx1"/>
              </a:buClr>
              <a:buSzPct val="75000"/>
              <a:buFont typeface="Wingdings" pitchFamily="2" charset="2"/>
              <a:buNone/>
            </a:pPr>
            <a:r>
              <a:rPr lang="en-GB" sz="2400" b="1">
                <a:latin typeface="Arial" charset="0"/>
              </a:rPr>
              <a:t>FOR EACH ROW</a:t>
            </a:r>
          </a:p>
          <a:p>
            <a:pPr marL="342900" indent="-342900">
              <a:lnSpc>
                <a:spcPct val="80000"/>
              </a:lnSpc>
              <a:spcBef>
                <a:spcPct val="20000"/>
              </a:spcBef>
              <a:buClr>
                <a:schemeClr val="tx1"/>
              </a:buClr>
              <a:buSzPct val="75000"/>
              <a:buFont typeface="Wingdings" pitchFamily="2" charset="2"/>
              <a:buNone/>
            </a:pPr>
            <a:r>
              <a:rPr lang="en-GB" sz="2400" b="1">
                <a:latin typeface="Arial" charset="0"/>
              </a:rPr>
              <a:t>BEGIN</a:t>
            </a:r>
          </a:p>
          <a:p>
            <a:pPr marL="342900" indent="-342900">
              <a:lnSpc>
                <a:spcPct val="80000"/>
              </a:lnSpc>
              <a:spcBef>
                <a:spcPct val="20000"/>
              </a:spcBef>
              <a:buClr>
                <a:schemeClr val="tx1"/>
              </a:buClr>
              <a:buSzPct val="75000"/>
              <a:buFont typeface="Wingdings" pitchFamily="2" charset="2"/>
              <a:buNone/>
            </a:pPr>
            <a:r>
              <a:rPr lang="en-GB" sz="2400" b="1">
                <a:latin typeface="Arial" charset="0"/>
              </a:rPr>
              <a:t>	null;		-- write operations here</a:t>
            </a:r>
          </a:p>
          <a:p>
            <a:pPr marL="342900" indent="-342900">
              <a:lnSpc>
                <a:spcPct val="80000"/>
              </a:lnSpc>
              <a:spcBef>
                <a:spcPct val="20000"/>
              </a:spcBef>
              <a:buClr>
                <a:schemeClr val="tx1"/>
              </a:buClr>
              <a:buSzPct val="75000"/>
              <a:buFont typeface="Wingdings" pitchFamily="2" charset="2"/>
              <a:buNone/>
            </a:pPr>
            <a:r>
              <a:rPr lang="en-GB" sz="2400" b="1">
                <a:latin typeface="Arial" charset="0"/>
              </a:rPr>
              <a:t>END;</a:t>
            </a:r>
          </a:p>
        </p:txBody>
      </p:sp>
      <p:sp>
        <p:nvSpPr>
          <p:cNvPr id="86021" name="Text Box 5"/>
          <p:cNvSpPr txBox="1">
            <a:spLocks noChangeArrowheads="1"/>
          </p:cNvSpPr>
          <p:nvPr/>
        </p:nvSpPr>
        <p:spPr bwMode="auto">
          <a:xfrm>
            <a:off x="990600" y="5562600"/>
            <a:ext cx="7864475" cy="946150"/>
          </a:xfrm>
          <a:prstGeom prst="rect">
            <a:avLst/>
          </a:prstGeom>
          <a:noFill/>
          <a:ln w="9525">
            <a:noFill/>
            <a:miter lim="800000"/>
            <a:headEnd/>
            <a:tailEnd/>
          </a:ln>
          <a:effectLst/>
        </p:spPr>
        <p:txBody>
          <a:bodyPr>
            <a:spAutoFit/>
          </a:bodyPr>
          <a:lstStyle/>
          <a:p>
            <a:r>
              <a:rPr lang="en-GB"/>
              <a:t>A Row trigger fires once for every row affected by the DML operation</a:t>
            </a:r>
          </a:p>
        </p:txBody>
      </p:sp>
      <p:sp>
        <p:nvSpPr>
          <p:cNvPr id="86022" name="Line 6"/>
          <p:cNvSpPr>
            <a:spLocks noChangeShapeType="1"/>
          </p:cNvSpPr>
          <p:nvPr/>
        </p:nvSpPr>
        <p:spPr bwMode="auto">
          <a:xfrm flipV="1">
            <a:off x="1905000" y="4114800"/>
            <a:ext cx="685800" cy="1524000"/>
          </a:xfrm>
          <a:prstGeom prst="line">
            <a:avLst/>
          </a:prstGeom>
          <a:noFill/>
          <a:ln w="38100">
            <a:solidFill>
              <a:srgbClr val="FF0000"/>
            </a:solidFill>
            <a:miter lim="800000"/>
            <a:headEnd/>
            <a:tailEnd type="triangle" w="med" len="med"/>
          </a:ln>
          <a:effectLst/>
        </p:spPr>
        <p:txBody>
          <a:bodyPr wrap="none"/>
          <a:lstStyle/>
          <a:p>
            <a:endParaRPr lang="it-IT"/>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60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0" grpId="0" animBg="1"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GB"/>
              <a:t>:OLD and :NEW</a:t>
            </a:r>
          </a:p>
        </p:txBody>
      </p:sp>
      <p:sp>
        <p:nvSpPr>
          <p:cNvPr id="87043" name="Rectangle 3"/>
          <p:cNvSpPr>
            <a:spLocks noGrp="1" noChangeArrowheads="1"/>
          </p:cNvSpPr>
          <p:nvPr>
            <p:ph idx="1"/>
          </p:nvPr>
        </p:nvSpPr>
        <p:spPr/>
        <p:txBody>
          <a:bodyPr/>
          <a:lstStyle/>
          <a:p>
            <a:r>
              <a:rPr lang="en-GB" sz="2400"/>
              <a:t>When a DML statement changes a column the old and new values are visible to the executing code</a:t>
            </a:r>
          </a:p>
          <a:p>
            <a:r>
              <a:rPr lang="en-GB" sz="2400"/>
              <a:t>This is done by prefixing the table column with :old or :new</a:t>
            </a:r>
          </a:p>
          <a:p>
            <a:r>
              <a:rPr lang="en-GB" sz="2400" b="1"/>
              <a:t>:new</a:t>
            </a:r>
            <a:r>
              <a:rPr lang="en-GB" sz="2400"/>
              <a:t> is useful for INSERT and UPDATE</a:t>
            </a:r>
          </a:p>
          <a:p>
            <a:r>
              <a:rPr lang="en-GB" sz="2400" b="1"/>
              <a:t>:old</a:t>
            </a:r>
            <a:r>
              <a:rPr lang="en-GB" sz="2400"/>
              <a:t> is useful for DELETE and UPDATE</a:t>
            </a:r>
            <a:endParaRPr lang="en-GB" sz="2400" b="1"/>
          </a:p>
          <a:p>
            <a:r>
              <a:rPr lang="en-GB" sz="2400"/>
              <a:t>triggers may fire other triggers in which case they are CASCADING.  Try not to create too many interdependencies with triggers!</a:t>
            </a:r>
          </a:p>
        </p:txBody>
      </p:sp>
      <p:sp>
        <p:nvSpPr>
          <p:cNvPr id="6" name="Slide Number Placeholder 5"/>
          <p:cNvSpPr>
            <a:spLocks noGrp="1"/>
          </p:cNvSpPr>
          <p:nvPr>
            <p:ph type="sldNum" sz="quarter" idx="12"/>
          </p:nvPr>
        </p:nvSpPr>
        <p:spPr/>
        <p:txBody>
          <a:bodyPr/>
          <a:lstStyle/>
          <a:p>
            <a:fld id="{8B41BE2E-1279-4EB0-9CDA-BC2206425205}" type="slidenum">
              <a:rPr lang="en-GB"/>
              <a:pPr/>
              <a:t>73</a:t>
            </a:fld>
            <a:endParaRPr lang="en-GB"/>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GB"/>
              <a:t>Referential integrity trigger example</a:t>
            </a:r>
          </a:p>
        </p:txBody>
      </p:sp>
      <p:sp>
        <p:nvSpPr>
          <p:cNvPr id="88067" name="Rectangle 3"/>
          <p:cNvSpPr>
            <a:spLocks noGrp="1" noChangeArrowheads="1"/>
          </p:cNvSpPr>
          <p:nvPr>
            <p:ph idx="1"/>
          </p:nvPr>
        </p:nvSpPr>
        <p:spPr>
          <a:xfrm>
            <a:off x="457200" y="1340768"/>
            <a:ext cx="8229600" cy="4876800"/>
          </a:xfrm>
          <a:ln/>
        </p:spPr>
        <p:style>
          <a:lnRef idx="1">
            <a:schemeClr val="dk1"/>
          </a:lnRef>
          <a:fillRef idx="2">
            <a:schemeClr val="dk1"/>
          </a:fillRef>
          <a:effectRef idx="1">
            <a:schemeClr val="dk1"/>
          </a:effectRef>
          <a:fontRef idx="minor">
            <a:schemeClr val="dk1"/>
          </a:fontRef>
        </p:style>
        <p:txBody>
          <a:bodyPr/>
          <a:lstStyle/>
          <a:p>
            <a:pPr>
              <a:buFont typeface="Wingdings" pitchFamily="2" charset="2"/>
              <a:buNone/>
            </a:pPr>
            <a:r>
              <a:rPr lang="en-GB" sz="2000" b="1"/>
              <a:t>CREATE OR REPLACE TRIGGER author_trg</a:t>
            </a:r>
          </a:p>
          <a:p>
            <a:pPr>
              <a:buFont typeface="Wingdings" pitchFamily="2" charset="2"/>
              <a:buNone/>
            </a:pPr>
            <a:r>
              <a:rPr lang="en-GB" sz="2000" b="1"/>
              <a:t>AFTER UPDATE OF aID ON author</a:t>
            </a:r>
          </a:p>
          <a:p>
            <a:pPr>
              <a:buFont typeface="Wingdings" pitchFamily="2" charset="2"/>
              <a:buNone/>
            </a:pPr>
            <a:r>
              <a:rPr lang="en-GB" sz="2000" b="1"/>
              <a:t>FOR EACH ROW</a:t>
            </a:r>
          </a:p>
          <a:p>
            <a:pPr>
              <a:buFont typeface="Wingdings" pitchFamily="2" charset="2"/>
              <a:buNone/>
            </a:pPr>
            <a:r>
              <a:rPr lang="en-GB" sz="2000" b="1"/>
              <a:t>BEGIN</a:t>
            </a:r>
          </a:p>
          <a:p>
            <a:pPr>
              <a:buFont typeface="Wingdings" pitchFamily="2" charset="2"/>
              <a:buNone/>
            </a:pPr>
            <a:r>
              <a:rPr lang="en-GB" sz="2000" b="1"/>
              <a:t>UPDATE Book SET authID = :new.aID WHERE authID= :old.aID;</a:t>
            </a:r>
          </a:p>
          <a:p>
            <a:pPr>
              <a:buFont typeface="Wingdings" pitchFamily="2" charset="2"/>
              <a:buNone/>
            </a:pPr>
            <a:r>
              <a:rPr lang="en-GB" sz="2000" b="1"/>
              <a:t>END;</a:t>
            </a:r>
          </a:p>
        </p:txBody>
      </p:sp>
      <p:sp>
        <p:nvSpPr>
          <p:cNvPr id="11" name="Slide Number Placeholder 5"/>
          <p:cNvSpPr>
            <a:spLocks noGrp="1"/>
          </p:cNvSpPr>
          <p:nvPr>
            <p:ph type="sldNum" sz="quarter" idx="12"/>
          </p:nvPr>
        </p:nvSpPr>
        <p:spPr/>
        <p:txBody>
          <a:bodyPr/>
          <a:lstStyle/>
          <a:p>
            <a:fld id="{814E31FC-762F-4E33-A859-C0E6E6C8DD7E}" type="slidenum">
              <a:rPr lang="en-GB"/>
              <a:pPr/>
              <a:t>74</a:t>
            </a:fld>
            <a:endParaRPr lang="en-GB"/>
          </a:p>
        </p:txBody>
      </p:sp>
      <p:sp>
        <p:nvSpPr>
          <p:cNvPr id="88068" name="Rectangle 4"/>
          <p:cNvSpPr>
            <a:spLocks noChangeArrowheads="1"/>
          </p:cNvSpPr>
          <p:nvPr/>
        </p:nvSpPr>
        <p:spPr bwMode="auto">
          <a:xfrm>
            <a:off x="381000" y="5531768"/>
            <a:ext cx="8534400" cy="762000"/>
          </a:xfrm>
          <a:prstGeom prst="rect">
            <a:avLst/>
          </a:prstGeom>
          <a:solidFill>
            <a:srgbClr val="CCFFCC"/>
          </a:solidFill>
          <a:ln w="9525">
            <a:solidFill>
              <a:schemeClr val="tx1"/>
            </a:solidFill>
            <a:miter lim="800000"/>
            <a:headEnd/>
            <a:tailEnd/>
          </a:ln>
          <a:effectLst/>
        </p:spPr>
        <p:txBody>
          <a:bodyPr/>
          <a:lstStyle/>
          <a:p>
            <a:pPr marL="342900" indent="-342900" eaLnBrk="0" hangingPunct="0"/>
            <a:r>
              <a:rPr lang="en-GB" sz="1800" b="1">
                <a:latin typeface="Arial" charset="0"/>
              </a:rPr>
              <a:t>UPDATE author SET aID='9' WHERE aID='5';</a:t>
            </a:r>
            <a:endParaRPr lang="en-GB" sz="800" b="1">
              <a:latin typeface="Arial" charset="0"/>
            </a:endParaRPr>
          </a:p>
          <a:p>
            <a:pPr marL="342900" indent="-342900">
              <a:lnSpc>
                <a:spcPct val="90000"/>
              </a:lnSpc>
              <a:spcBef>
                <a:spcPct val="20000"/>
              </a:spcBef>
              <a:buClr>
                <a:schemeClr val="tx1"/>
              </a:buClr>
              <a:buSzPct val="75000"/>
              <a:buFont typeface="Wingdings" pitchFamily="2" charset="2"/>
              <a:buNone/>
            </a:pPr>
            <a:r>
              <a:rPr lang="en-GB" sz="1800" b="1">
                <a:latin typeface="Courier New" pitchFamily="49" charset="0"/>
              </a:rPr>
              <a:t>1 row updated.</a:t>
            </a:r>
          </a:p>
        </p:txBody>
      </p:sp>
      <p:sp>
        <p:nvSpPr>
          <p:cNvPr id="88069" name="Rectangle 5"/>
          <p:cNvSpPr>
            <a:spLocks noChangeArrowheads="1"/>
          </p:cNvSpPr>
          <p:nvPr/>
        </p:nvSpPr>
        <p:spPr bwMode="auto">
          <a:xfrm>
            <a:off x="381000" y="1416968"/>
            <a:ext cx="8534400" cy="1371600"/>
          </a:xfrm>
          <a:prstGeom prst="rect">
            <a:avLst/>
          </a:prstGeom>
          <a:solidFill>
            <a:srgbClr val="CCFFCC"/>
          </a:solidFill>
          <a:ln w="9525">
            <a:solidFill>
              <a:schemeClr val="tx1"/>
            </a:solidFill>
            <a:miter lim="800000"/>
            <a:headEnd/>
            <a:tailEnd/>
          </a:ln>
          <a:effectLst/>
        </p:spPr>
        <p:txBody>
          <a:bodyPr/>
          <a:lstStyle/>
          <a:p>
            <a:pPr marL="342900" indent="-342900">
              <a:lnSpc>
                <a:spcPct val="90000"/>
              </a:lnSpc>
              <a:spcBef>
                <a:spcPct val="20000"/>
              </a:spcBef>
              <a:buClr>
                <a:schemeClr val="tx1"/>
              </a:buClr>
              <a:buSzPct val="75000"/>
              <a:buFont typeface="Wingdings" pitchFamily="2" charset="2"/>
              <a:buNone/>
            </a:pPr>
            <a:r>
              <a:rPr lang="en-GB" sz="1800" b="1">
                <a:latin typeface="Arial" charset="0"/>
              </a:rPr>
              <a:t>UPDATE author SET aID='9' WHERE aID='5';</a:t>
            </a:r>
          </a:p>
          <a:p>
            <a:pPr marL="342900" indent="-342900">
              <a:lnSpc>
                <a:spcPct val="90000"/>
              </a:lnSpc>
              <a:spcBef>
                <a:spcPct val="20000"/>
              </a:spcBef>
              <a:buClr>
                <a:schemeClr val="tx1"/>
              </a:buClr>
              <a:buSzPct val="75000"/>
              <a:buFont typeface="Wingdings" pitchFamily="2" charset="2"/>
              <a:buNone/>
            </a:pPr>
            <a:endParaRPr lang="en-GB" sz="1000" b="1">
              <a:latin typeface="Arial" charset="0"/>
            </a:endParaRPr>
          </a:p>
          <a:p>
            <a:pPr marL="342900" indent="-342900">
              <a:lnSpc>
                <a:spcPct val="90000"/>
              </a:lnSpc>
              <a:spcBef>
                <a:spcPct val="20000"/>
              </a:spcBef>
              <a:buClr>
                <a:schemeClr val="tx1"/>
              </a:buClr>
              <a:buSzPct val="75000"/>
              <a:buFont typeface="Wingdings" pitchFamily="2" charset="2"/>
              <a:buNone/>
            </a:pPr>
            <a:r>
              <a:rPr lang="en-GB" sz="1800" b="1">
                <a:latin typeface="Courier New" pitchFamily="49" charset="0"/>
              </a:rPr>
              <a:t>ERROR at line 1:</a:t>
            </a:r>
          </a:p>
          <a:p>
            <a:pPr marL="342900" indent="-342900">
              <a:lnSpc>
                <a:spcPct val="90000"/>
              </a:lnSpc>
              <a:spcBef>
                <a:spcPct val="20000"/>
              </a:spcBef>
              <a:buClr>
                <a:schemeClr val="tx1"/>
              </a:buClr>
              <a:buSzPct val="75000"/>
              <a:buFont typeface="Wingdings" pitchFamily="2" charset="2"/>
              <a:buNone/>
            </a:pPr>
            <a:r>
              <a:rPr lang="en-GB" sz="1800" b="1">
                <a:latin typeface="Courier New" pitchFamily="49" charset="0"/>
              </a:rPr>
              <a:t>ORA-02292: integrity constraint </a:t>
            </a:r>
            <a:br>
              <a:rPr lang="en-GB" sz="1800" b="1">
                <a:latin typeface="Courier New" pitchFamily="49" charset="0"/>
              </a:rPr>
            </a:br>
            <a:r>
              <a:rPr lang="en-GB" sz="1800" b="1">
                <a:latin typeface="Courier New" pitchFamily="49" charset="0"/>
              </a:rPr>
              <a:t>(MCTPL.BOOK_FK) violated - child record found</a:t>
            </a:r>
          </a:p>
        </p:txBody>
      </p:sp>
      <p:sp>
        <p:nvSpPr>
          <p:cNvPr id="88070" name="Text Box 6"/>
          <p:cNvSpPr txBox="1">
            <a:spLocks noChangeArrowheads="1"/>
          </p:cNvSpPr>
          <p:nvPr/>
        </p:nvSpPr>
        <p:spPr bwMode="auto">
          <a:xfrm>
            <a:off x="5638800" y="1645568"/>
            <a:ext cx="3292475" cy="825500"/>
          </a:xfrm>
          <a:prstGeom prst="rect">
            <a:avLst/>
          </a:prstGeom>
          <a:noFill/>
          <a:ln w="9525">
            <a:noFill/>
            <a:miter lim="800000"/>
            <a:headEnd/>
            <a:tailEnd/>
          </a:ln>
          <a:effectLst/>
        </p:spPr>
        <p:txBody>
          <a:bodyPr>
            <a:spAutoFit/>
          </a:bodyPr>
          <a:lstStyle/>
          <a:p>
            <a:pPr algn="r"/>
            <a:r>
              <a:rPr lang="en-GB" sz="1600">
                <a:solidFill>
                  <a:srgbClr val="006600"/>
                </a:solidFill>
                <a:latin typeface="Comic Sans MS" pitchFamily="66" charset="0"/>
              </a:rPr>
              <a:t>Without trigger – </a:t>
            </a:r>
            <a:br>
              <a:rPr lang="en-GB" sz="1600">
                <a:solidFill>
                  <a:srgbClr val="006600"/>
                </a:solidFill>
                <a:latin typeface="Comic Sans MS" pitchFamily="66" charset="0"/>
              </a:rPr>
            </a:br>
            <a:r>
              <a:rPr lang="en-GB" sz="1600">
                <a:solidFill>
                  <a:srgbClr val="006600"/>
                </a:solidFill>
                <a:latin typeface="Comic Sans MS" pitchFamily="66" charset="0"/>
              </a:rPr>
              <a:t>referential integrity prevents changes to aID</a:t>
            </a:r>
          </a:p>
        </p:txBody>
      </p:sp>
      <p:sp>
        <p:nvSpPr>
          <p:cNvPr id="88071" name="Text Box 7"/>
          <p:cNvSpPr txBox="1">
            <a:spLocks noChangeArrowheads="1"/>
          </p:cNvSpPr>
          <p:nvPr/>
        </p:nvSpPr>
        <p:spPr bwMode="auto">
          <a:xfrm>
            <a:off x="3505200" y="5760368"/>
            <a:ext cx="5334000" cy="533400"/>
          </a:xfrm>
          <a:prstGeom prst="rect">
            <a:avLst/>
          </a:prstGeom>
          <a:noFill/>
          <a:ln w="9525">
            <a:noFill/>
            <a:miter lim="800000"/>
            <a:headEnd/>
            <a:tailEnd/>
          </a:ln>
          <a:effectLst/>
        </p:spPr>
        <p:txBody>
          <a:bodyPr>
            <a:spAutoFit/>
          </a:bodyPr>
          <a:lstStyle/>
          <a:p>
            <a:pPr algn="r">
              <a:lnSpc>
                <a:spcPct val="90000"/>
              </a:lnSpc>
            </a:pPr>
            <a:r>
              <a:rPr lang="en-GB" sz="1600">
                <a:solidFill>
                  <a:srgbClr val="006600"/>
                </a:solidFill>
                <a:latin typeface="Comic Sans MS" pitchFamily="66" charset="0"/>
              </a:rPr>
              <a:t>With trigger – </a:t>
            </a:r>
            <a:br>
              <a:rPr lang="en-GB" sz="1600">
                <a:solidFill>
                  <a:srgbClr val="006600"/>
                </a:solidFill>
                <a:latin typeface="Comic Sans MS" pitchFamily="66" charset="0"/>
              </a:rPr>
            </a:br>
            <a:r>
              <a:rPr lang="en-GB" sz="1600">
                <a:solidFill>
                  <a:srgbClr val="006600"/>
                </a:solidFill>
                <a:latin typeface="Comic Sans MS" pitchFamily="66" charset="0"/>
              </a:rPr>
              <a:t>changes to aID are now allowed!</a:t>
            </a:r>
          </a:p>
        </p:txBody>
      </p:sp>
      <p:sp>
        <p:nvSpPr>
          <p:cNvPr id="88072" name="Text Box 8"/>
          <p:cNvSpPr txBox="1">
            <a:spLocks noChangeArrowheads="1"/>
          </p:cNvSpPr>
          <p:nvPr/>
        </p:nvSpPr>
        <p:spPr bwMode="auto">
          <a:xfrm>
            <a:off x="5508104" y="3390379"/>
            <a:ext cx="3048000" cy="974725"/>
          </a:xfrm>
          <a:prstGeom prst="rect">
            <a:avLst/>
          </a:prstGeom>
          <a:noFill/>
          <a:ln w="9525">
            <a:noFill/>
            <a:miter lim="800000"/>
            <a:headEnd/>
            <a:tailEnd/>
          </a:ln>
          <a:effectLst/>
        </p:spPr>
        <p:txBody>
          <a:bodyPr>
            <a:spAutoFit/>
          </a:bodyPr>
          <a:lstStyle/>
          <a:p>
            <a:pPr algn="r">
              <a:lnSpc>
                <a:spcPct val="90000"/>
              </a:lnSpc>
            </a:pPr>
            <a:r>
              <a:rPr lang="en-GB" sz="1600" dirty="0">
                <a:solidFill>
                  <a:srgbClr val="006600"/>
                </a:solidFill>
                <a:latin typeface="Comic Sans MS" pitchFamily="66" charset="0"/>
              </a:rPr>
              <a:t>Trigger </a:t>
            </a:r>
            <a:br>
              <a:rPr lang="en-GB" sz="1600" dirty="0">
                <a:solidFill>
                  <a:srgbClr val="006600"/>
                </a:solidFill>
                <a:latin typeface="Comic Sans MS" pitchFamily="66" charset="0"/>
              </a:rPr>
            </a:br>
            <a:r>
              <a:rPr lang="en-GB" sz="1600" dirty="0">
                <a:solidFill>
                  <a:srgbClr val="006600"/>
                </a:solidFill>
                <a:latin typeface="Comic Sans MS" pitchFamily="66" charset="0"/>
              </a:rPr>
              <a:t>automatically applies </a:t>
            </a:r>
            <a:br>
              <a:rPr lang="en-GB" sz="1600" dirty="0">
                <a:solidFill>
                  <a:srgbClr val="006600"/>
                </a:solidFill>
                <a:latin typeface="Comic Sans MS" pitchFamily="66" charset="0"/>
              </a:rPr>
            </a:br>
            <a:r>
              <a:rPr lang="en-GB" sz="1600" dirty="0">
                <a:solidFill>
                  <a:srgbClr val="006600"/>
                </a:solidFill>
                <a:latin typeface="Comic Sans MS" pitchFamily="66" charset="0"/>
              </a:rPr>
              <a:t>corresponding changes </a:t>
            </a:r>
            <a:br>
              <a:rPr lang="en-GB" sz="1600" dirty="0">
                <a:solidFill>
                  <a:srgbClr val="006600"/>
                </a:solidFill>
                <a:latin typeface="Comic Sans MS" pitchFamily="66" charset="0"/>
              </a:rPr>
            </a:br>
            <a:r>
              <a:rPr lang="en-GB" sz="1600" dirty="0">
                <a:solidFill>
                  <a:srgbClr val="006600"/>
                </a:solidFill>
                <a:latin typeface="Comic Sans MS" pitchFamily="66" charset="0"/>
              </a:rPr>
              <a:t>to </a:t>
            </a:r>
            <a:r>
              <a:rPr lang="en-GB" sz="1600" dirty="0" err="1">
                <a:solidFill>
                  <a:srgbClr val="006600"/>
                </a:solidFill>
                <a:latin typeface="Comic Sans MS" pitchFamily="66" charset="0"/>
              </a:rPr>
              <a:t>aID</a:t>
            </a:r>
            <a:r>
              <a:rPr lang="en-GB" sz="1600" dirty="0">
                <a:solidFill>
                  <a:srgbClr val="006600"/>
                </a:solidFill>
                <a:latin typeface="Comic Sans MS" pitchFamily="66" charset="0"/>
              </a:rPr>
              <a:t> in child table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8067"/>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8807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88068"/>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499"/>
                                          </p:stCondLst>
                                        </p:cTn>
                                        <p:tgtEl>
                                          <p:spTgt spid="88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7" grpId="0" animBg="1" autoUpdateAnimBg="0"/>
      <p:bldP spid="88068" grpId="0" animBg="1" autoUpdateAnimBg="0"/>
      <p:bldP spid="88071" grpId="0" autoUpdateAnimBg="0"/>
      <p:bldP spid="88072" grpId="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GB"/>
              <a:t>Referring to Values which fire the trigger</a:t>
            </a:r>
          </a:p>
        </p:txBody>
      </p:sp>
      <p:sp>
        <p:nvSpPr>
          <p:cNvPr id="78851" name="Rectangle 3"/>
          <p:cNvSpPr>
            <a:spLocks noGrp="1" noChangeArrowheads="1"/>
          </p:cNvSpPr>
          <p:nvPr>
            <p:ph idx="1"/>
          </p:nvPr>
        </p:nvSpPr>
        <p:spPr/>
        <p:txBody>
          <a:bodyPr/>
          <a:lstStyle/>
          <a:p>
            <a:pPr>
              <a:lnSpc>
                <a:spcPct val="90000"/>
              </a:lnSpc>
            </a:pPr>
            <a:r>
              <a:rPr lang="en-GB"/>
              <a:t>So remember ………….</a:t>
            </a:r>
          </a:p>
          <a:p>
            <a:pPr>
              <a:lnSpc>
                <a:spcPct val="90000"/>
              </a:lnSpc>
            </a:pPr>
            <a:r>
              <a:rPr lang="en-GB"/>
              <a:t>While trigger is running, it knows the old </a:t>
            </a:r>
            <a:r>
              <a:rPr lang="en-GB" u="sng"/>
              <a:t>and</a:t>
            </a:r>
            <a:r>
              <a:rPr lang="en-GB"/>
              <a:t> the new values of the record you're updating</a:t>
            </a:r>
          </a:p>
          <a:p>
            <a:pPr>
              <a:lnSpc>
                <a:spcPct val="90000"/>
              </a:lnSpc>
            </a:pPr>
            <a:r>
              <a:rPr lang="en-GB"/>
              <a:t>You need to specify which you want to refer to</a:t>
            </a:r>
          </a:p>
          <a:p>
            <a:pPr>
              <a:lnSpc>
                <a:spcPct val="90000"/>
              </a:lnSpc>
            </a:pPr>
            <a:r>
              <a:rPr lang="en-GB"/>
              <a:t>Prefix column name with </a:t>
            </a:r>
            <a:r>
              <a:rPr lang="en-GB" b="1">
                <a:solidFill>
                  <a:srgbClr val="008000"/>
                </a:solidFill>
              </a:rPr>
              <a:t>:new.</a:t>
            </a:r>
            <a:r>
              <a:rPr lang="en-GB"/>
              <a:t> or </a:t>
            </a:r>
            <a:r>
              <a:rPr lang="en-GB" b="1">
                <a:solidFill>
                  <a:srgbClr val="008000"/>
                </a:solidFill>
              </a:rPr>
              <a:t>:old.</a:t>
            </a:r>
          </a:p>
        </p:txBody>
      </p:sp>
      <p:sp>
        <p:nvSpPr>
          <p:cNvPr id="8" name="Slide Number Placeholder 5"/>
          <p:cNvSpPr>
            <a:spLocks noGrp="1"/>
          </p:cNvSpPr>
          <p:nvPr>
            <p:ph type="sldNum" sz="quarter" idx="12"/>
          </p:nvPr>
        </p:nvSpPr>
        <p:spPr/>
        <p:txBody>
          <a:bodyPr/>
          <a:lstStyle/>
          <a:p>
            <a:fld id="{9B87AF0E-B40A-4D0D-AD50-93F9A6AC7EE1}" type="slidenum">
              <a:rPr lang="en-GB"/>
              <a:pPr/>
              <a:t>75</a:t>
            </a:fld>
            <a:endParaRPr lang="en-GB"/>
          </a:p>
        </p:txBody>
      </p:sp>
      <p:sp>
        <p:nvSpPr>
          <p:cNvPr id="78852" name="Text Box 4"/>
          <p:cNvSpPr txBox="1">
            <a:spLocks noChangeArrowheads="1"/>
          </p:cNvSpPr>
          <p:nvPr/>
        </p:nvSpPr>
        <p:spPr bwMode="auto">
          <a:xfrm>
            <a:off x="827584" y="4077072"/>
            <a:ext cx="5984875" cy="1930400"/>
          </a:xfrm>
          <a:prstGeom prst="rect">
            <a:avLst/>
          </a:prstGeom>
          <a:noFill/>
          <a:ln w="9525">
            <a:solidFill>
              <a:srgbClr val="D60093"/>
            </a:solidFill>
            <a:miter lim="800000"/>
            <a:headEnd/>
            <a:tailEnd/>
          </a:ln>
          <a:effectLst/>
        </p:spPr>
        <p:txBody>
          <a:bodyPr wrap="none">
            <a:spAutoFit/>
          </a:bodyPr>
          <a:lstStyle/>
          <a:p>
            <a:r>
              <a:rPr lang="en-GB" sz="2000" b="1">
                <a:solidFill>
                  <a:srgbClr val="D60093"/>
                </a:solidFill>
                <a:latin typeface="Courier New" pitchFamily="49" charset="0"/>
              </a:rPr>
              <a:t>…</a:t>
            </a:r>
          </a:p>
          <a:p>
            <a:r>
              <a:rPr lang="en-GB" sz="2000" b="1">
                <a:solidFill>
                  <a:srgbClr val="D60093"/>
                </a:solidFill>
                <a:latin typeface="Courier New" pitchFamily="49" charset="0"/>
              </a:rPr>
              <a:t>AFTER UPDATE OF name ON publisher</a:t>
            </a:r>
          </a:p>
          <a:p>
            <a:r>
              <a:rPr lang="en-GB" sz="2000" b="1">
                <a:solidFill>
                  <a:srgbClr val="D60093"/>
                </a:solidFill>
                <a:latin typeface="Courier New" pitchFamily="49" charset="0"/>
              </a:rPr>
              <a:t>…</a:t>
            </a:r>
          </a:p>
          <a:p>
            <a:r>
              <a:rPr lang="en-GB" sz="2000" b="1">
                <a:solidFill>
                  <a:srgbClr val="D60093"/>
                </a:solidFill>
                <a:latin typeface="Courier New" pitchFamily="49" charset="0"/>
              </a:rPr>
              <a:t>INSERT INTO publish_audit </a:t>
            </a:r>
            <a:br>
              <a:rPr lang="en-GB" sz="2000" b="1">
                <a:solidFill>
                  <a:srgbClr val="D60093"/>
                </a:solidFill>
                <a:latin typeface="Courier New" pitchFamily="49" charset="0"/>
              </a:rPr>
            </a:br>
            <a:r>
              <a:rPr lang="en-GB" sz="2000" b="1">
                <a:solidFill>
                  <a:srgbClr val="D60093"/>
                </a:solidFill>
                <a:latin typeface="Courier New" pitchFamily="49" charset="0"/>
              </a:rPr>
              <a:t>VALUES(SYSDATE, </a:t>
            </a:r>
            <a:r>
              <a:rPr lang="en-GB" sz="2000" b="1">
                <a:solidFill>
                  <a:srgbClr val="6600CC"/>
                </a:solidFill>
                <a:latin typeface="Courier New" pitchFamily="49" charset="0"/>
              </a:rPr>
              <a:t>:new.name</a:t>
            </a:r>
            <a:r>
              <a:rPr lang="en-GB" sz="2000" b="1">
                <a:solidFill>
                  <a:srgbClr val="D60093"/>
                </a:solidFill>
                <a:latin typeface="Courier New" pitchFamily="49" charset="0"/>
              </a:rPr>
              <a:t>, </a:t>
            </a:r>
            <a:r>
              <a:rPr lang="en-GB" sz="2000" b="1">
                <a:solidFill>
                  <a:srgbClr val="6600CC"/>
                </a:solidFill>
                <a:latin typeface="Courier New" pitchFamily="49" charset="0"/>
              </a:rPr>
              <a:t>:old.name</a:t>
            </a:r>
            <a:r>
              <a:rPr lang="en-GB" sz="2000" b="1">
                <a:solidFill>
                  <a:srgbClr val="D60093"/>
                </a:solidFill>
                <a:latin typeface="Courier New" pitchFamily="49" charset="0"/>
              </a:rPr>
              <a:t>);</a:t>
            </a:r>
          </a:p>
          <a:p>
            <a:r>
              <a:rPr lang="en-GB" sz="2000" b="1">
                <a:solidFill>
                  <a:srgbClr val="D60093"/>
                </a:solidFill>
                <a:latin typeface="Courier New" pitchFamily="49" charset="0"/>
              </a:rPr>
              <a:t>…</a:t>
            </a:r>
          </a:p>
        </p:txBody>
      </p:sp>
      <p:sp>
        <p:nvSpPr>
          <p:cNvPr id="78853" name="Text Box 5"/>
          <p:cNvSpPr txBox="1">
            <a:spLocks noChangeArrowheads="1"/>
          </p:cNvSpPr>
          <p:nvPr/>
        </p:nvSpPr>
        <p:spPr bwMode="auto">
          <a:xfrm>
            <a:off x="7228384" y="4305672"/>
            <a:ext cx="1616075" cy="1187450"/>
          </a:xfrm>
          <a:prstGeom prst="rect">
            <a:avLst/>
          </a:prstGeom>
          <a:noFill/>
          <a:ln w="9525">
            <a:noFill/>
            <a:miter lim="800000"/>
            <a:headEnd/>
            <a:tailEnd/>
          </a:ln>
          <a:effectLst/>
        </p:spPr>
        <p:txBody>
          <a:bodyPr>
            <a:spAutoFit/>
          </a:bodyPr>
          <a:lstStyle/>
          <a:p>
            <a:r>
              <a:rPr lang="en-GB" sz="2400"/>
              <a:t>A record of what has changed</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GB"/>
              <a:t>Example trigger: business rules</a:t>
            </a:r>
          </a:p>
        </p:txBody>
      </p:sp>
      <p:sp>
        <p:nvSpPr>
          <p:cNvPr id="9" name="Content Placeholder 8"/>
          <p:cNvSpPr>
            <a:spLocks noGrp="1"/>
          </p:cNvSpPr>
          <p:nvPr>
            <p:ph idx="1"/>
          </p:nvPr>
        </p:nvSpPr>
        <p:spPr/>
        <p:txBody>
          <a:bodyPr/>
          <a:lstStyle/>
          <a:p>
            <a:endParaRPr lang="it-IT"/>
          </a:p>
        </p:txBody>
      </p:sp>
      <p:sp>
        <p:nvSpPr>
          <p:cNvPr id="10" name="Slide Number Placeholder 5"/>
          <p:cNvSpPr>
            <a:spLocks noGrp="1"/>
          </p:cNvSpPr>
          <p:nvPr>
            <p:ph type="sldNum" sz="quarter" idx="12"/>
          </p:nvPr>
        </p:nvSpPr>
        <p:spPr/>
        <p:txBody>
          <a:bodyPr/>
          <a:lstStyle/>
          <a:p>
            <a:fld id="{A8B8189B-58D2-43BF-ADFD-A3BFCF91B7DB}" type="slidenum">
              <a:rPr lang="en-GB"/>
              <a:pPr/>
              <a:t>76</a:t>
            </a:fld>
            <a:endParaRPr lang="en-GB"/>
          </a:p>
        </p:txBody>
      </p:sp>
      <p:sp>
        <p:nvSpPr>
          <p:cNvPr id="68611" name="AutoShape 3"/>
          <p:cNvSpPr>
            <a:spLocks noChangeArrowheads="1"/>
          </p:cNvSpPr>
          <p:nvPr/>
        </p:nvSpPr>
        <p:spPr bwMode="auto">
          <a:xfrm>
            <a:off x="228600" y="1447800"/>
            <a:ext cx="8153400" cy="4495800"/>
          </a:xfrm>
          <a:prstGeom prst="roundRect">
            <a:avLst>
              <a:gd name="adj" fmla="val 3458"/>
            </a:avLst>
          </a:prstGeom>
          <a:ln>
            <a:headEnd/>
            <a:tailEnd/>
          </a:ln>
        </p:spPr>
        <p:style>
          <a:lnRef idx="1">
            <a:schemeClr val="dk1"/>
          </a:lnRef>
          <a:fillRef idx="2">
            <a:schemeClr val="dk1"/>
          </a:fillRef>
          <a:effectRef idx="1">
            <a:schemeClr val="dk1"/>
          </a:effectRef>
          <a:fontRef idx="minor">
            <a:schemeClr val="dk1"/>
          </a:fontRef>
        </p:style>
        <p:txBody>
          <a:bodyPr/>
          <a:lstStyle/>
          <a:p>
            <a:pPr marL="342900" indent="-342900">
              <a:lnSpc>
                <a:spcPct val="80000"/>
              </a:lnSpc>
              <a:spcBef>
                <a:spcPct val="20000"/>
              </a:spcBef>
              <a:buClr>
                <a:schemeClr val="tx1"/>
              </a:buClr>
              <a:buSzPct val="75000"/>
              <a:buFont typeface="Wingdings" pitchFamily="2" charset="2"/>
              <a:buNone/>
            </a:pPr>
            <a:r>
              <a:rPr lang="en-GB" sz="2000" b="1" dirty="0">
                <a:solidFill>
                  <a:srgbClr val="D60093"/>
                </a:solidFill>
                <a:latin typeface="Courier New" pitchFamily="49" charset="0"/>
                <a:cs typeface="Times New Roman" charset="0"/>
              </a:rPr>
              <a:t>CREATE OR REPLACE TRIGGER </a:t>
            </a:r>
            <a:r>
              <a:rPr lang="en-GB" sz="2000" b="1" dirty="0" err="1">
                <a:solidFill>
                  <a:srgbClr val="D60093"/>
                </a:solidFill>
                <a:latin typeface="Courier New" pitchFamily="49" charset="0"/>
                <a:cs typeface="Times New Roman" charset="0"/>
              </a:rPr>
              <a:t>publish_trg</a:t>
            </a:r>
            <a:endParaRPr lang="en-GB" sz="2000" b="1" dirty="0">
              <a:solidFill>
                <a:srgbClr val="D60093"/>
              </a:solidFill>
              <a:latin typeface="Arial" charset="0"/>
              <a:cs typeface="Times New Roman" charset="0"/>
            </a:endParaRPr>
          </a:p>
          <a:p>
            <a:pPr marL="342900" indent="-342900">
              <a:lnSpc>
                <a:spcPct val="80000"/>
              </a:lnSpc>
              <a:spcBef>
                <a:spcPct val="20000"/>
              </a:spcBef>
              <a:buClr>
                <a:schemeClr val="tx1"/>
              </a:buClr>
              <a:buSzPct val="75000"/>
              <a:buFont typeface="Wingdings" pitchFamily="2" charset="2"/>
              <a:buNone/>
            </a:pPr>
            <a:r>
              <a:rPr lang="en-GB" sz="2000" b="1" dirty="0">
                <a:solidFill>
                  <a:srgbClr val="D60093"/>
                </a:solidFill>
                <a:latin typeface="Courier New" pitchFamily="49" charset="0"/>
                <a:cs typeface="Times New Roman" charset="0"/>
              </a:rPr>
              <a:t>BEFORE INSERT OR UPDATE ON book</a:t>
            </a:r>
            <a:endParaRPr lang="en-GB" sz="2000" b="1" dirty="0">
              <a:solidFill>
                <a:srgbClr val="D60093"/>
              </a:solidFill>
              <a:latin typeface="Arial" charset="0"/>
              <a:cs typeface="Times New Roman" charset="0"/>
            </a:endParaRPr>
          </a:p>
          <a:p>
            <a:pPr marL="342900" indent="-342900">
              <a:lnSpc>
                <a:spcPct val="80000"/>
              </a:lnSpc>
              <a:spcBef>
                <a:spcPct val="20000"/>
              </a:spcBef>
              <a:buClr>
                <a:schemeClr val="tx1"/>
              </a:buClr>
              <a:buSzPct val="75000"/>
              <a:buFont typeface="Wingdings" pitchFamily="2" charset="2"/>
              <a:buNone/>
            </a:pPr>
            <a:r>
              <a:rPr lang="en-GB" sz="2000" b="1" dirty="0">
                <a:solidFill>
                  <a:srgbClr val="D60093"/>
                </a:solidFill>
                <a:latin typeface="Courier New" pitchFamily="49" charset="0"/>
                <a:cs typeface="Times New Roman" charset="0"/>
              </a:rPr>
              <a:t>FOR EACH ROW</a:t>
            </a:r>
            <a:endParaRPr lang="en-GB" sz="2000" b="1" dirty="0">
              <a:latin typeface="Courier New" pitchFamily="49" charset="0"/>
              <a:cs typeface="Times New Roman" charset="0"/>
            </a:endParaRPr>
          </a:p>
          <a:p>
            <a:pPr marL="342900" indent="-342900">
              <a:lnSpc>
                <a:spcPct val="80000"/>
              </a:lnSpc>
              <a:spcBef>
                <a:spcPct val="20000"/>
              </a:spcBef>
              <a:buClr>
                <a:schemeClr val="tx1"/>
              </a:buClr>
              <a:buSzPct val="75000"/>
              <a:buFont typeface="Wingdings" pitchFamily="2" charset="2"/>
              <a:buNone/>
            </a:pPr>
            <a:r>
              <a:rPr lang="en-GB" sz="2000" b="1" dirty="0">
                <a:latin typeface="Courier New" pitchFamily="49" charset="0"/>
                <a:cs typeface="Times New Roman" charset="0"/>
              </a:rPr>
              <a:t>DECLARE</a:t>
            </a:r>
            <a:endParaRPr lang="en-GB" sz="2000" b="1" dirty="0">
              <a:latin typeface="Arial" charset="0"/>
              <a:cs typeface="Times New Roman" charset="0"/>
            </a:endParaRPr>
          </a:p>
          <a:p>
            <a:pPr marL="342900" indent="-342900">
              <a:lnSpc>
                <a:spcPct val="80000"/>
              </a:lnSpc>
              <a:spcBef>
                <a:spcPct val="20000"/>
              </a:spcBef>
              <a:buClr>
                <a:schemeClr val="tx1"/>
              </a:buClr>
              <a:buSzPct val="75000"/>
              <a:buFont typeface="Wingdings" pitchFamily="2" charset="2"/>
              <a:buNone/>
            </a:pPr>
            <a:r>
              <a:rPr lang="en-GB" sz="2000" b="1" dirty="0">
                <a:latin typeface="Courier New" pitchFamily="49" charset="0"/>
                <a:cs typeface="Times New Roman" charset="0"/>
              </a:rPr>
              <a:t>	</a:t>
            </a:r>
            <a:r>
              <a:rPr lang="en-GB" sz="2000" b="1" dirty="0" err="1">
                <a:latin typeface="Courier New" pitchFamily="49" charset="0"/>
                <a:cs typeface="Times New Roman" charset="0"/>
              </a:rPr>
              <a:t>how_many</a:t>
            </a:r>
            <a:r>
              <a:rPr lang="en-GB" sz="2000" b="1" dirty="0">
                <a:latin typeface="Courier New" pitchFamily="49" charset="0"/>
                <a:cs typeface="Times New Roman" charset="0"/>
              </a:rPr>
              <a:t> NUMBER; </a:t>
            </a:r>
            <a:endParaRPr lang="en-GB" sz="2000" b="1" dirty="0">
              <a:latin typeface="Arial" charset="0"/>
              <a:cs typeface="Times New Roman" charset="0"/>
            </a:endParaRPr>
          </a:p>
          <a:p>
            <a:pPr marL="342900" indent="-342900">
              <a:lnSpc>
                <a:spcPct val="80000"/>
              </a:lnSpc>
              <a:spcBef>
                <a:spcPct val="20000"/>
              </a:spcBef>
              <a:buClr>
                <a:schemeClr val="tx1"/>
              </a:buClr>
              <a:buSzPct val="75000"/>
              <a:buFont typeface="Wingdings" pitchFamily="2" charset="2"/>
              <a:buNone/>
            </a:pPr>
            <a:r>
              <a:rPr lang="en-GB" sz="2000" b="1" dirty="0">
                <a:latin typeface="Courier New" pitchFamily="49" charset="0"/>
                <a:cs typeface="Times New Roman" charset="0"/>
              </a:rPr>
              <a:t>BEGIN</a:t>
            </a:r>
            <a:endParaRPr lang="en-GB" sz="2000" b="1" dirty="0">
              <a:latin typeface="Arial" charset="0"/>
              <a:cs typeface="Times New Roman" charset="0"/>
            </a:endParaRPr>
          </a:p>
          <a:p>
            <a:pPr marL="342900" indent="-342900">
              <a:lnSpc>
                <a:spcPct val="80000"/>
              </a:lnSpc>
              <a:spcBef>
                <a:spcPct val="20000"/>
              </a:spcBef>
              <a:buClr>
                <a:schemeClr val="tx1"/>
              </a:buClr>
              <a:buSzPct val="75000"/>
              <a:buFont typeface="Wingdings" pitchFamily="2" charset="2"/>
              <a:buNone/>
            </a:pPr>
            <a:r>
              <a:rPr lang="en-GB" sz="2000" b="1" dirty="0">
                <a:latin typeface="Courier New" pitchFamily="49" charset="0"/>
                <a:cs typeface="Times New Roman" charset="0"/>
              </a:rPr>
              <a:t>	SELECT COUNT(*) INTO </a:t>
            </a:r>
            <a:r>
              <a:rPr lang="en-GB" sz="2000" b="1" dirty="0" err="1">
                <a:latin typeface="Courier New" pitchFamily="49" charset="0"/>
                <a:cs typeface="Times New Roman" charset="0"/>
              </a:rPr>
              <a:t>how_many</a:t>
            </a:r>
            <a:r>
              <a:rPr lang="en-GB" sz="2000" b="1" dirty="0">
                <a:latin typeface="Courier New" pitchFamily="49" charset="0"/>
                <a:cs typeface="Times New Roman" charset="0"/>
              </a:rPr>
              <a:t> FROM book</a:t>
            </a:r>
            <a:endParaRPr lang="en-GB" sz="2000" b="1" dirty="0">
              <a:latin typeface="Arial" charset="0"/>
              <a:cs typeface="Times New Roman" charset="0"/>
            </a:endParaRPr>
          </a:p>
          <a:p>
            <a:pPr marL="342900" indent="-342900">
              <a:lnSpc>
                <a:spcPct val="80000"/>
              </a:lnSpc>
              <a:spcBef>
                <a:spcPct val="20000"/>
              </a:spcBef>
              <a:buClr>
                <a:schemeClr val="tx1"/>
              </a:buClr>
              <a:buSzPct val="75000"/>
              <a:buFont typeface="Wingdings" pitchFamily="2" charset="2"/>
              <a:buNone/>
            </a:pPr>
            <a:r>
              <a:rPr lang="en-GB" sz="2000" b="1" dirty="0">
                <a:latin typeface="Courier New" pitchFamily="49" charset="0"/>
                <a:cs typeface="Times New Roman" charset="0"/>
              </a:rPr>
              <a:t>          WHERE publisher = :</a:t>
            </a:r>
            <a:r>
              <a:rPr lang="en-GB" sz="2000" b="1" dirty="0" err="1">
                <a:latin typeface="Courier New" pitchFamily="49" charset="0"/>
                <a:cs typeface="Times New Roman" charset="0"/>
              </a:rPr>
              <a:t>new.publisher</a:t>
            </a:r>
            <a:r>
              <a:rPr lang="en-GB" sz="2000" b="1" dirty="0">
                <a:latin typeface="Courier New" pitchFamily="49" charset="0"/>
                <a:cs typeface="Times New Roman" charset="0"/>
              </a:rPr>
              <a:t>;</a:t>
            </a:r>
            <a:endParaRPr lang="en-GB" sz="2000" b="1" dirty="0">
              <a:latin typeface="Arial" charset="0"/>
              <a:cs typeface="Times New Roman" charset="0"/>
            </a:endParaRPr>
          </a:p>
          <a:p>
            <a:pPr marL="342900" indent="-342900">
              <a:lnSpc>
                <a:spcPct val="80000"/>
              </a:lnSpc>
              <a:spcBef>
                <a:spcPct val="20000"/>
              </a:spcBef>
              <a:buClr>
                <a:schemeClr val="tx1"/>
              </a:buClr>
              <a:buSzPct val="75000"/>
              <a:buFont typeface="Wingdings" pitchFamily="2" charset="2"/>
              <a:buNone/>
            </a:pPr>
            <a:r>
              <a:rPr lang="en-GB" sz="2000" b="1" dirty="0">
                <a:latin typeface="Courier New" pitchFamily="49" charset="0"/>
                <a:cs typeface="Times New Roman" charset="0"/>
              </a:rPr>
              <a:t>	IF </a:t>
            </a:r>
            <a:r>
              <a:rPr lang="en-GB" sz="2000" b="1" dirty="0" err="1">
                <a:latin typeface="Courier New" pitchFamily="49" charset="0"/>
                <a:cs typeface="Times New Roman" charset="0"/>
              </a:rPr>
              <a:t>how_many</a:t>
            </a:r>
            <a:r>
              <a:rPr lang="en-GB" sz="2000" b="1" dirty="0">
                <a:latin typeface="Courier New" pitchFamily="49" charset="0"/>
                <a:cs typeface="Times New Roman" charset="0"/>
              </a:rPr>
              <a:t> &gt;= 3 then</a:t>
            </a:r>
            <a:endParaRPr lang="en-GB" sz="2000" b="1" dirty="0">
              <a:latin typeface="Arial" charset="0"/>
              <a:cs typeface="Times New Roman" charset="0"/>
            </a:endParaRPr>
          </a:p>
          <a:p>
            <a:pPr marL="342900" indent="-342900">
              <a:lnSpc>
                <a:spcPct val="80000"/>
              </a:lnSpc>
              <a:spcBef>
                <a:spcPct val="20000"/>
              </a:spcBef>
              <a:buClr>
                <a:schemeClr val="tx1"/>
              </a:buClr>
              <a:buSzPct val="75000"/>
              <a:buFont typeface="Wingdings" pitchFamily="2" charset="2"/>
              <a:buNone/>
            </a:pPr>
            <a:r>
              <a:rPr lang="en-GB" sz="2000" b="1" dirty="0">
                <a:latin typeface="Courier New" pitchFamily="49" charset="0"/>
                <a:cs typeface="Times New Roman" charset="0"/>
              </a:rPr>
              <a:t>	  </a:t>
            </a:r>
            <a:r>
              <a:rPr lang="en-GB" sz="2000" b="1" dirty="0" err="1">
                <a:latin typeface="Courier New" pitchFamily="49" charset="0"/>
                <a:cs typeface="Times New Roman" charset="0"/>
              </a:rPr>
              <a:t>Raise_application_error</a:t>
            </a:r>
            <a:r>
              <a:rPr lang="en-GB" sz="2000" b="1" dirty="0">
                <a:latin typeface="Courier New" pitchFamily="49" charset="0"/>
                <a:cs typeface="Times New Roman" charset="0"/>
              </a:rPr>
              <a:t>(-20000,'Publisher' ||</a:t>
            </a:r>
            <a:endParaRPr lang="en-GB" sz="2000" b="1" dirty="0">
              <a:latin typeface="Arial" charset="0"/>
              <a:cs typeface="Times New Roman" charset="0"/>
            </a:endParaRPr>
          </a:p>
          <a:p>
            <a:pPr marL="342900" indent="-342900">
              <a:lnSpc>
                <a:spcPct val="80000"/>
              </a:lnSpc>
              <a:spcBef>
                <a:spcPct val="20000"/>
              </a:spcBef>
              <a:buClr>
                <a:schemeClr val="tx1"/>
              </a:buClr>
              <a:buSzPct val="75000"/>
              <a:buFont typeface="Wingdings" pitchFamily="2" charset="2"/>
              <a:buNone/>
            </a:pPr>
            <a:r>
              <a:rPr lang="en-GB" sz="2000" b="1" dirty="0">
                <a:latin typeface="Courier New" pitchFamily="49" charset="0"/>
                <a:cs typeface="Times New Roman" charset="0"/>
              </a:rPr>
              <a:t>         :</a:t>
            </a:r>
            <a:r>
              <a:rPr lang="en-GB" sz="2000" b="1" dirty="0" err="1">
                <a:latin typeface="Courier New" pitchFamily="49" charset="0"/>
                <a:cs typeface="Times New Roman" charset="0"/>
              </a:rPr>
              <a:t>new.publisher</a:t>
            </a:r>
            <a:r>
              <a:rPr lang="en-GB" sz="2000" b="1" dirty="0">
                <a:latin typeface="Courier New" pitchFamily="49" charset="0"/>
                <a:cs typeface="Times New Roman" charset="0"/>
              </a:rPr>
              <a:t> || 'already has 3 books');</a:t>
            </a:r>
            <a:endParaRPr lang="en-GB" sz="2000" b="1" dirty="0">
              <a:latin typeface="Arial" charset="0"/>
              <a:cs typeface="Times New Roman" charset="0"/>
            </a:endParaRPr>
          </a:p>
          <a:p>
            <a:pPr marL="342900" indent="-342900">
              <a:lnSpc>
                <a:spcPct val="80000"/>
              </a:lnSpc>
              <a:spcBef>
                <a:spcPct val="20000"/>
              </a:spcBef>
              <a:buClr>
                <a:schemeClr val="tx1"/>
              </a:buClr>
              <a:buSzPct val="75000"/>
              <a:buFont typeface="Wingdings" pitchFamily="2" charset="2"/>
              <a:buNone/>
            </a:pPr>
            <a:r>
              <a:rPr lang="en-GB" sz="2000" b="1" dirty="0">
                <a:latin typeface="Courier New" pitchFamily="49" charset="0"/>
                <a:cs typeface="Times New Roman" charset="0"/>
              </a:rPr>
              <a:t>	END IF;</a:t>
            </a:r>
            <a:endParaRPr lang="en-GB" sz="2000" b="1" dirty="0">
              <a:latin typeface="Arial" charset="0"/>
              <a:cs typeface="Times New Roman" charset="0"/>
            </a:endParaRPr>
          </a:p>
          <a:p>
            <a:pPr marL="342900" indent="-342900">
              <a:lnSpc>
                <a:spcPct val="80000"/>
              </a:lnSpc>
              <a:spcBef>
                <a:spcPct val="20000"/>
              </a:spcBef>
              <a:buClr>
                <a:schemeClr val="tx1"/>
              </a:buClr>
              <a:buSzPct val="75000"/>
              <a:buFont typeface="Wingdings" pitchFamily="2" charset="2"/>
              <a:buNone/>
            </a:pPr>
            <a:r>
              <a:rPr lang="en-GB" sz="2000" b="1" dirty="0">
                <a:latin typeface="Courier New" pitchFamily="49" charset="0"/>
                <a:cs typeface="Times New Roman" charset="0"/>
              </a:rPr>
              <a:t>END;</a:t>
            </a:r>
            <a:endParaRPr lang="en-GB" sz="2000" b="1" dirty="0">
              <a:latin typeface="Courier New" pitchFamily="49" charset="0"/>
            </a:endParaRPr>
          </a:p>
        </p:txBody>
      </p:sp>
      <p:sp>
        <p:nvSpPr>
          <p:cNvPr id="68612" name="AutoShape 4"/>
          <p:cNvSpPr>
            <a:spLocks/>
          </p:cNvSpPr>
          <p:nvPr/>
        </p:nvSpPr>
        <p:spPr bwMode="auto">
          <a:xfrm>
            <a:off x="6477000" y="1524000"/>
            <a:ext cx="381000" cy="838200"/>
          </a:xfrm>
          <a:prstGeom prst="rightBrace">
            <a:avLst>
              <a:gd name="adj1" fmla="val 23334"/>
              <a:gd name="adj2" fmla="val 50000"/>
            </a:avLst>
          </a:prstGeom>
          <a:noFill/>
          <a:ln w="19050">
            <a:solidFill>
              <a:srgbClr val="D60093"/>
            </a:solidFill>
            <a:miter lim="800000"/>
            <a:headEnd/>
            <a:tailEnd/>
          </a:ln>
          <a:effectLst/>
        </p:spPr>
        <p:txBody>
          <a:bodyPr wrap="none" anchor="ctr"/>
          <a:lstStyle/>
          <a:p>
            <a:endParaRPr lang="it-IT"/>
          </a:p>
        </p:txBody>
      </p:sp>
      <p:sp>
        <p:nvSpPr>
          <p:cNvPr id="68613" name="AutoShape 5"/>
          <p:cNvSpPr>
            <a:spLocks/>
          </p:cNvSpPr>
          <p:nvPr/>
        </p:nvSpPr>
        <p:spPr bwMode="auto">
          <a:xfrm>
            <a:off x="8001000" y="2819400"/>
            <a:ext cx="533400" cy="2971800"/>
          </a:xfrm>
          <a:prstGeom prst="rightBrace">
            <a:avLst>
              <a:gd name="adj1" fmla="val 46429"/>
              <a:gd name="adj2" fmla="val 50000"/>
            </a:avLst>
          </a:prstGeom>
          <a:noFill/>
          <a:ln w="19050">
            <a:solidFill>
              <a:srgbClr val="6666FF"/>
            </a:solidFill>
            <a:miter lim="800000"/>
            <a:headEnd/>
            <a:tailEnd/>
          </a:ln>
          <a:effectLst/>
        </p:spPr>
        <p:txBody>
          <a:bodyPr wrap="none" anchor="ctr"/>
          <a:lstStyle/>
          <a:p>
            <a:endParaRPr lang="it-IT"/>
          </a:p>
        </p:txBody>
      </p:sp>
      <p:sp>
        <p:nvSpPr>
          <p:cNvPr id="68614" name="Text Box 6"/>
          <p:cNvSpPr txBox="1">
            <a:spLocks noChangeArrowheads="1"/>
          </p:cNvSpPr>
          <p:nvPr/>
        </p:nvSpPr>
        <p:spPr bwMode="auto">
          <a:xfrm>
            <a:off x="7010400" y="1524000"/>
            <a:ext cx="1350963" cy="822325"/>
          </a:xfrm>
          <a:prstGeom prst="rect">
            <a:avLst/>
          </a:prstGeom>
          <a:noFill/>
          <a:ln w="9525">
            <a:noFill/>
            <a:miter lim="800000"/>
            <a:headEnd/>
            <a:tailEnd/>
          </a:ln>
          <a:effectLst/>
        </p:spPr>
        <p:txBody>
          <a:bodyPr wrap="none">
            <a:spAutoFit/>
          </a:bodyPr>
          <a:lstStyle/>
          <a:p>
            <a:r>
              <a:rPr lang="en-GB" sz="2400">
                <a:solidFill>
                  <a:srgbClr val="D60093"/>
                </a:solidFill>
                <a:latin typeface="Comic Sans MS" pitchFamily="66" charset="0"/>
              </a:rPr>
              <a:t>Trigger </a:t>
            </a:r>
            <a:br>
              <a:rPr lang="en-GB" sz="2400">
                <a:solidFill>
                  <a:srgbClr val="D60093"/>
                </a:solidFill>
                <a:latin typeface="Comic Sans MS" pitchFamily="66" charset="0"/>
              </a:rPr>
            </a:br>
            <a:r>
              <a:rPr lang="en-GB" sz="2400">
                <a:solidFill>
                  <a:srgbClr val="D60093"/>
                </a:solidFill>
                <a:latin typeface="Comic Sans MS" pitchFamily="66" charset="0"/>
              </a:rPr>
              <a:t>header</a:t>
            </a:r>
          </a:p>
        </p:txBody>
      </p:sp>
      <p:sp>
        <p:nvSpPr>
          <p:cNvPr id="68615" name="Text Box 7"/>
          <p:cNvSpPr txBox="1">
            <a:spLocks noChangeArrowheads="1"/>
          </p:cNvSpPr>
          <p:nvPr/>
        </p:nvSpPr>
        <p:spPr bwMode="auto">
          <a:xfrm rot="5400000">
            <a:off x="7596187" y="4124326"/>
            <a:ext cx="2162175" cy="457200"/>
          </a:xfrm>
          <a:prstGeom prst="rect">
            <a:avLst/>
          </a:prstGeom>
          <a:noFill/>
          <a:ln w="9525">
            <a:noFill/>
            <a:miter lim="800000"/>
            <a:headEnd/>
            <a:tailEnd/>
          </a:ln>
          <a:effectLst/>
        </p:spPr>
        <p:txBody>
          <a:bodyPr wrap="none">
            <a:spAutoFit/>
          </a:bodyPr>
          <a:lstStyle/>
          <a:p>
            <a:r>
              <a:rPr lang="en-GB" sz="2400">
                <a:solidFill>
                  <a:srgbClr val="6666FF"/>
                </a:solidFill>
                <a:latin typeface="Comic Sans MS" pitchFamily="66" charset="0"/>
              </a:rPr>
              <a:t>PL/SQL Block</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GB"/>
              <a:t>Example explained</a:t>
            </a:r>
          </a:p>
        </p:txBody>
      </p:sp>
      <p:sp>
        <p:nvSpPr>
          <p:cNvPr id="70659" name="Rectangle 3"/>
          <p:cNvSpPr>
            <a:spLocks noGrp="1" noChangeArrowheads="1"/>
          </p:cNvSpPr>
          <p:nvPr>
            <p:ph idx="1"/>
          </p:nvPr>
        </p:nvSpPr>
        <p:spPr>
          <a:xfrm>
            <a:off x="457200" y="2924944"/>
            <a:ext cx="8229600" cy="3475856"/>
          </a:xfrm>
        </p:spPr>
        <p:txBody>
          <a:bodyPr/>
          <a:lstStyle/>
          <a:p>
            <a:r>
              <a:rPr lang="en-GB" sz="2400" dirty="0"/>
              <a:t>Creates a trigger called </a:t>
            </a:r>
            <a:r>
              <a:rPr lang="en-GB" sz="2400" dirty="0" err="1"/>
              <a:t>publish_trg</a:t>
            </a:r>
            <a:endParaRPr lang="en-GB" sz="2400" dirty="0"/>
          </a:p>
          <a:p>
            <a:r>
              <a:rPr lang="en-GB" sz="2400" dirty="0"/>
              <a:t>Executes before data in book table is added/updated</a:t>
            </a:r>
          </a:p>
          <a:p>
            <a:pPr lvl="1"/>
            <a:r>
              <a:rPr lang="en-GB" sz="2000" dirty="0"/>
              <a:t>Can prevent the change if necessary</a:t>
            </a:r>
          </a:p>
          <a:p>
            <a:pPr lvl="1"/>
            <a:r>
              <a:rPr lang="en-GB" sz="2000" dirty="0"/>
              <a:t>Not fired if deleting from book table</a:t>
            </a:r>
          </a:p>
          <a:p>
            <a:r>
              <a:rPr lang="en-GB" sz="2400" dirty="0"/>
              <a:t>Following block will execute once for each row</a:t>
            </a:r>
          </a:p>
          <a:p>
            <a:pPr lvl="1"/>
            <a:r>
              <a:rPr lang="en-GB" sz="2000" dirty="0"/>
              <a:t>Whenever book table data is changed or added</a:t>
            </a:r>
          </a:p>
        </p:txBody>
      </p:sp>
      <p:sp>
        <p:nvSpPr>
          <p:cNvPr id="7" name="Slide Number Placeholder 5"/>
          <p:cNvSpPr>
            <a:spLocks noGrp="1"/>
          </p:cNvSpPr>
          <p:nvPr>
            <p:ph type="sldNum" sz="quarter" idx="12"/>
          </p:nvPr>
        </p:nvSpPr>
        <p:spPr/>
        <p:txBody>
          <a:bodyPr/>
          <a:lstStyle/>
          <a:p>
            <a:fld id="{9D6884D8-42C7-422D-9E89-08C3DA05BE78}" type="slidenum">
              <a:rPr lang="en-GB"/>
              <a:pPr/>
              <a:t>77</a:t>
            </a:fld>
            <a:endParaRPr lang="en-GB"/>
          </a:p>
        </p:txBody>
      </p:sp>
      <p:sp>
        <p:nvSpPr>
          <p:cNvPr id="70660" name="AutoShape 4"/>
          <p:cNvSpPr>
            <a:spLocks noChangeArrowheads="1"/>
          </p:cNvSpPr>
          <p:nvPr/>
        </p:nvSpPr>
        <p:spPr bwMode="auto">
          <a:xfrm>
            <a:off x="755576" y="1556792"/>
            <a:ext cx="6400800" cy="1143000"/>
          </a:xfrm>
          <a:prstGeom prst="roundRect">
            <a:avLst>
              <a:gd name="adj" fmla="val 3458"/>
            </a:avLst>
          </a:prstGeom>
          <a:solidFill>
            <a:schemeClr val="bg1"/>
          </a:solidFill>
          <a:ln w="9525">
            <a:solidFill>
              <a:schemeClr val="tx1"/>
            </a:solidFill>
            <a:round/>
            <a:headEnd/>
            <a:tailEnd/>
          </a:ln>
          <a:effectLst/>
        </p:spPr>
        <p:txBody>
          <a:bodyPr/>
          <a:lstStyle/>
          <a:p>
            <a:pPr marL="342900" indent="-342900">
              <a:lnSpc>
                <a:spcPct val="80000"/>
              </a:lnSpc>
              <a:spcBef>
                <a:spcPct val="20000"/>
              </a:spcBef>
              <a:buClr>
                <a:schemeClr val="tx1"/>
              </a:buClr>
              <a:buSzPct val="75000"/>
              <a:buFont typeface="Wingdings" pitchFamily="2" charset="2"/>
              <a:buNone/>
            </a:pPr>
            <a:r>
              <a:rPr lang="en-GB" sz="2000" b="1">
                <a:solidFill>
                  <a:srgbClr val="D60093"/>
                </a:solidFill>
                <a:latin typeface="Courier New" pitchFamily="49" charset="0"/>
                <a:cs typeface="Times New Roman" charset="0"/>
              </a:rPr>
              <a:t>CREATE OR REPLACE TRIGGER publish_trg</a:t>
            </a:r>
            <a:endParaRPr lang="en-GB" sz="2000" b="1">
              <a:solidFill>
                <a:srgbClr val="D60093"/>
              </a:solidFill>
              <a:latin typeface="Arial" charset="0"/>
              <a:cs typeface="Times New Roman" charset="0"/>
            </a:endParaRPr>
          </a:p>
          <a:p>
            <a:pPr marL="342900" indent="-342900">
              <a:lnSpc>
                <a:spcPct val="80000"/>
              </a:lnSpc>
              <a:spcBef>
                <a:spcPct val="20000"/>
              </a:spcBef>
              <a:buClr>
                <a:schemeClr val="tx1"/>
              </a:buClr>
              <a:buSzPct val="75000"/>
              <a:buFont typeface="Wingdings" pitchFamily="2" charset="2"/>
              <a:buNone/>
            </a:pPr>
            <a:r>
              <a:rPr lang="en-GB" sz="2000" b="1">
                <a:solidFill>
                  <a:srgbClr val="D60093"/>
                </a:solidFill>
                <a:latin typeface="Courier New" pitchFamily="49" charset="0"/>
                <a:cs typeface="Times New Roman" charset="0"/>
              </a:rPr>
              <a:t>BEFORE INSERT OR UPDATE ON book</a:t>
            </a:r>
            <a:endParaRPr lang="en-GB" sz="2000" b="1">
              <a:solidFill>
                <a:srgbClr val="D60093"/>
              </a:solidFill>
              <a:latin typeface="Arial" charset="0"/>
              <a:cs typeface="Times New Roman" charset="0"/>
            </a:endParaRPr>
          </a:p>
          <a:p>
            <a:pPr marL="342900" indent="-342900">
              <a:lnSpc>
                <a:spcPct val="80000"/>
              </a:lnSpc>
              <a:spcBef>
                <a:spcPct val="20000"/>
              </a:spcBef>
              <a:buClr>
                <a:schemeClr val="tx1"/>
              </a:buClr>
              <a:buSzPct val="75000"/>
              <a:buFont typeface="Wingdings" pitchFamily="2" charset="2"/>
              <a:buNone/>
            </a:pPr>
            <a:r>
              <a:rPr lang="en-GB" sz="2000" b="1">
                <a:solidFill>
                  <a:srgbClr val="D60093"/>
                </a:solidFill>
                <a:latin typeface="Courier New" pitchFamily="49" charset="0"/>
                <a:cs typeface="Times New Roman" charset="0"/>
              </a:rPr>
              <a:t>FOR EACH ROW</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GB" dirty="0"/>
              <a:t>Example explained</a:t>
            </a:r>
          </a:p>
        </p:txBody>
      </p:sp>
      <p:sp>
        <p:nvSpPr>
          <p:cNvPr id="71683" name="Rectangle 3"/>
          <p:cNvSpPr>
            <a:spLocks noGrp="1" noChangeArrowheads="1"/>
          </p:cNvSpPr>
          <p:nvPr>
            <p:ph idx="1"/>
          </p:nvPr>
        </p:nvSpPr>
        <p:spPr/>
        <p:txBody>
          <a:bodyPr/>
          <a:lstStyle/>
          <a:p>
            <a:pPr>
              <a:lnSpc>
                <a:spcPct val="90000"/>
              </a:lnSpc>
            </a:pPr>
            <a:r>
              <a:rPr lang="en-GB" sz="2000" dirty="0">
                <a:solidFill>
                  <a:srgbClr val="376D37"/>
                </a:solidFill>
              </a:rPr>
              <a:t>Count how many records already exist with the same  publisher value as the new record (the one being added or updated)</a:t>
            </a:r>
          </a:p>
          <a:p>
            <a:pPr>
              <a:lnSpc>
                <a:spcPct val="90000"/>
              </a:lnSpc>
            </a:pPr>
            <a:r>
              <a:rPr lang="en-GB" sz="2000" dirty="0">
                <a:solidFill>
                  <a:srgbClr val="0000FF"/>
                </a:solidFill>
              </a:rPr>
              <a:t>If count is 3 or more, error fires - Output message and abort transaction</a:t>
            </a:r>
          </a:p>
        </p:txBody>
      </p:sp>
      <p:sp>
        <p:nvSpPr>
          <p:cNvPr id="7" name="Slide Number Placeholder 5"/>
          <p:cNvSpPr>
            <a:spLocks noGrp="1"/>
          </p:cNvSpPr>
          <p:nvPr>
            <p:ph type="sldNum" sz="quarter" idx="12"/>
          </p:nvPr>
        </p:nvSpPr>
        <p:spPr/>
        <p:txBody>
          <a:bodyPr/>
          <a:lstStyle/>
          <a:p>
            <a:fld id="{4D7FC6F1-24F9-4E37-8E17-DEF035BD9375}" type="slidenum">
              <a:rPr lang="en-GB"/>
              <a:pPr/>
              <a:t>78</a:t>
            </a:fld>
            <a:endParaRPr lang="en-GB"/>
          </a:p>
        </p:txBody>
      </p:sp>
      <p:sp>
        <p:nvSpPr>
          <p:cNvPr id="71684" name="AutoShape 4"/>
          <p:cNvSpPr>
            <a:spLocks noChangeArrowheads="1"/>
          </p:cNvSpPr>
          <p:nvPr/>
        </p:nvSpPr>
        <p:spPr bwMode="auto">
          <a:xfrm>
            <a:off x="228600" y="1447800"/>
            <a:ext cx="8763000" cy="3124200"/>
          </a:xfrm>
          <a:prstGeom prst="roundRect">
            <a:avLst>
              <a:gd name="adj" fmla="val 3458"/>
            </a:avLst>
          </a:prstGeom>
          <a:solidFill>
            <a:schemeClr val="bg1"/>
          </a:solidFill>
          <a:ln w="9525">
            <a:solidFill>
              <a:schemeClr val="tx1"/>
            </a:solidFill>
            <a:round/>
            <a:headEnd/>
            <a:tailEnd/>
          </a:ln>
          <a:effectLst/>
        </p:spPr>
        <p:txBody>
          <a:bodyPr/>
          <a:lstStyle/>
          <a:p>
            <a:pPr marL="342900" indent="-342900">
              <a:lnSpc>
                <a:spcPct val="70000"/>
              </a:lnSpc>
              <a:spcBef>
                <a:spcPct val="20000"/>
              </a:spcBef>
              <a:buClr>
                <a:schemeClr val="tx1"/>
              </a:buClr>
              <a:buSzPct val="75000"/>
              <a:buFont typeface="Wingdings" pitchFamily="2" charset="2"/>
              <a:buNone/>
            </a:pPr>
            <a:r>
              <a:rPr lang="en-GB" sz="2000" b="1">
                <a:latin typeface="Courier New" pitchFamily="49" charset="0"/>
                <a:cs typeface="Times New Roman" charset="0"/>
              </a:rPr>
              <a:t>DECLARE</a:t>
            </a:r>
            <a:endParaRPr lang="en-GB" sz="2000" b="1">
              <a:latin typeface="Arial" charset="0"/>
              <a:cs typeface="Times New Roman" charset="0"/>
            </a:endParaRPr>
          </a:p>
          <a:p>
            <a:pPr marL="342900" indent="-342900">
              <a:lnSpc>
                <a:spcPct val="70000"/>
              </a:lnSpc>
              <a:spcBef>
                <a:spcPct val="20000"/>
              </a:spcBef>
              <a:buClr>
                <a:schemeClr val="tx1"/>
              </a:buClr>
              <a:buSzPct val="75000"/>
              <a:buFont typeface="Wingdings" pitchFamily="2" charset="2"/>
              <a:buNone/>
            </a:pPr>
            <a:r>
              <a:rPr lang="en-GB" sz="2000" b="1">
                <a:latin typeface="Courier New" pitchFamily="49" charset="0"/>
                <a:cs typeface="Times New Roman" charset="0"/>
              </a:rPr>
              <a:t>	how_many NUMBER; </a:t>
            </a:r>
            <a:endParaRPr lang="en-GB" sz="2000" b="1">
              <a:latin typeface="Arial" charset="0"/>
              <a:cs typeface="Times New Roman" charset="0"/>
            </a:endParaRPr>
          </a:p>
          <a:p>
            <a:pPr marL="342900" indent="-342900">
              <a:lnSpc>
                <a:spcPct val="70000"/>
              </a:lnSpc>
              <a:spcBef>
                <a:spcPct val="20000"/>
              </a:spcBef>
              <a:buClr>
                <a:schemeClr val="tx1"/>
              </a:buClr>
              <a:buSzPct val="75000"/>
              <a:buFont typeface="Wingdings" pitchFamily="2" charset="2"/>
              <a:buNone/>
            </a:pPr>
            <a:r>
              <a:rPr lang="en-GB" sz="2000" b="1">
                <a:latin typeface="Courier New" pitchFamily="49" charset="0"/>
                <a:cs typeface="Times New Roman" charset="0"/>
              </a:rPr>
              <a:t>BEGIN</a:t>
            </a:r>
            <a:endParaRPr lang="en-GB" sz="2000" b="1">
              <a:latin typeface="Arial" charset="0"/>
              <a:cs typeface="Times New Roman" charset="0"/>
            </a:endParaRPr>
          </a:p>
          <a:p>
            <a:pPr marL="342900" indent="-342900">
              <a:lnSpc>
                <a:spcPct val="70000"/>
              </a:lnSpc>
              <a:spcBef>
                <a:spcPct val="20000"/>
              </a:spcBef>
              <a:buClr>
                <a:schemeClr val="tx1"/>
              </a:buClr>
              <a:buSzPct val="75000"/>
              <a:buFont typeface="Wingdings" pitchFamily="2" charset="2"/>
              <a:buNone/>
            </a:pPr>
            <a:r>
              <a:rPr lang="en-GB" sz="2000" b="1">
                <a:latin typeface="Courier New" pitchFamily="49" charset="0"/>
                <a:cs typeface="Times New Roman" charset="0"/>
              </a:rPr>
              <a:t>	</a:t>
            </a:r>
            <a:r>
              <a:rPr lang="en-GB" sz="2000" b="1">
                <a:solidFill>
                  <a:srgbClr val="376D37"/>
                </a:solidFill>
                <a:latin typeface="Courier New" pitchFamily="49" charset="0"/>
                <a:cs typeface="Times New Roman" charset="0"/>
              </a:rPr>
              <a:t>SELECT COUNT(*) INTO how_many FROM book</a:t>
            </a:r>
            <a:endParaRPr lang="en-GB" sz="2000" b="1">
              <a:solidFill>
                <a:srgbClr val="376D37"/>
              </a:solidFill>
              <a:latin typeface="Arial" charset="0"/>
              <a:cs typeface="Times New Roman" charset="0"/>
            </a:endParaRPr>
          </a:p>
          <a:p>
            <a:pPr marL="342900" indent="-342900">
              <a:lnSpc>
                <a:spcPct val="70000"/>
              </a:lnSpc>
              <a:spcBef>
                <a:spcPct val="20000"/>
              </a:spcBef>
              <a:buClr>
                <a:schemeClr val="tx1"/>
              </a:buClr>
              <a:buSzPct val="75000"/>
              <a:buFont typeface="Wingdings" pitchFamily="2" charset="2"/>
              <a:buNone/>
            </a:pPr>
            <a:r>
              <a:rPr lang="en-GB" sz="2000" b="1">
                <a:solidFill>
                  <a:srgbClr val="376D37"/>
                </a:solidFill>
                <a:latin typeface="Courier New" pitchFamily="49" charset="0"/>
                <a:cs typeface="Times New Roman" charset="0"/>
              </a:rPr>
              <a:t>          WHERE publisher =  :new.publisher;</a:t>
            </a:r>
            <a:endParaRPr lang="en-GB" sz="2000" b="1">
              <a:solidFill>
                <a:srgbClr val="376D37"/>
              </a:solidFill>
              <a:latin typeface="Arial" charset="0"/>
              <a:cs typeface="Times New Roman" charset="0"/>
            </a:endParaRPr>
          </a:p>
          <a:p>
            <a:pPr marL="342900" indent="-342900">
              <a:lnSpc>
                <a:spcPct val="70000"/>
              </a:lnSpc>
              <a:spcBef>
                <a:spcPct val="20000"/>
              </a:spcBef>
              <a:buClr>
                <a:schemeClr val="tx1"/>
              </a:buClr>
              <a:buSzPct val="75000"/>
              <a:buFont typeface="Wingdings" pitchFamily="2" charset="2"/>
              <a:buNone/>
            </a:pPr>
            <a:r>
              <a:rPr lang="en-GB" sz="2000" b="1">
                <a:latin typeface="Courier New" pitchFamily="49" charset="0"/>
                <a:cs typeface="Times New Roman" charset="0"/>
              </a:rPr>
              <a:t>	</a:t>
            </a:r>
            <a:r>
              <a:rPr lang="en-GB" sz="2000" b="1">
                <a:solidFill>
                  <a:srgbClr val="0000FF"/>
                </a:solidFill>
                <a:latin typeface="Courier New" pitchFamily="49" charset="0"/>
                <a:cs typeface="Times New Roman" charset="0"/>
              </a:rPr>
              <a:t>IF how_many &gt;= 3 THEN</a:t>
            </a:r>
            <a:endParaRPr lang="en-GB" sz="2000" b="1">
              <a:solidFill>
                <a:srgbClr val="0000FF"/>
              </a:solidFill>
              <a:latin typeface="Arial" charset="0"/>
              <a:cs typeface="Times New Roman" charset="0"/>
            </a:endParaRPr>
          </a:p>
          <a:p>
            <a:pPr marL="342900" indent="-342900">
              <a:lnSpc>
                <a:spcPct val="80000"/>
              </a:lnSpc>
              <a:spcBef>
                <a:spcPct val="20000"/>
              </a:spcBef>
              <a:buClr>
                <a:schemeClr val="tx1"/>
              </a:buClr>
              <a:buSzPct val="75000"/>
              <a:buFont typeface="Wingdings" pitchFamily="2" charset="2"/>
              <a:buNone/>
            </a:pPr>
            <a:r>
              <a:rPr lang="en-GB" sz="2000" b="1">
                <a:solidFill>
                  <a:srgbClr val="0000FF"/>
                </a:solidFill>
                <a:latin typeface="Courier New" pitchFamily="49" charset="0"/>
                <a:cs typeface="Times New Roman" charset="0"/>
              </a:rPr>
              <a:t>	  Raise_application_error(-20000,</a:t>
            </a:r>
            <a:br>
              <a:rPr lang="en-GB" sz="2000" b="1">
                <a:solidFill>
                  <a:srgbClr val="0000FF"/>
                </a:solidFill>
                <a:latin typeface="Courier New" pitchFamily="49" charset="0"/>
                <a:cs typeface="Times New Roman" charset="0"/>
              </a:rPr>
            </a:br>
            <a:r>
              <a:rPr lang="en-GB" sz="2000" b="1">
                <a:solidFill>
                  <a:srgbClr val="0000FF"/>
                </a:solidFill>
                <a:latin typeface="Courier New" pitchFamily="49" charset="0"/>
                <a:cs typeface="Times New Roman" charset="0"/>
              </a:rPr>
              <a:t>           ('Publisher ' ||:new.publisher || </a:t>
            </a:r>
            <a:br>
              <a:rPr lang="en-GB" sz="2000" b="1">
                <a:solidFill>
                  <a:srgbClr val="0000FF"/>
                </a:solidFill>
                <a:latin typeface="Courier New" pitchFamily="49" charset="0"/>
                <a:cs typeface="Times New Roman" charset="0"/>
              </a:rPr>
            </a:br>
            <a:r>
              <a:rPr lang="en-GB" sz="2000" b="1">
                <a:solidFill>
                  <a:srgbClr val="0000FF"/>
                </a:solidFill>
                <a:latin typeface="Courier New" pitchFamily="49" charset="0"/>
                <a:cs typeface="Times New Roman" charset="0"/>
              </a:rPr>
              <a:t>            ' already has 3 books'));</a:t>
            </a:r>
            <a:endParaRPr lang="en-GB" sz="2000" b="1">
              <a:solidFill>
                <a:srgbClr val="0000FF"/>
              </a:solidFill>
              <a:latin typeface="Arial" charset="0"/>
              <a:cs typeface="Times New Roman" charset="0"/>
            </a:endParaRPr>
          </a:p>
          <a:p>
            <a:pPr marL="342900" indent="-342900">
              <a:lnSpc>
                <a:spcPct val="70000"/>
              </a:lnSpc>
              <a:spcBef>
                <a:spcPct val="20000"/>
              </a:spcBef>
              <a:buClr>
                <a:schemeClr val="tx1"/>
              </a:buClr>
              <a:buSzPct val="75000"/>
              <a:buFont typeface="Wingdings" pitchFamily="2" charset="2"/>
              <a:buNone/>
            </a:pPr>
            <a:r>
              <a:rPr lang="en-GB" sz="2000" b="1">
                <a:solidFill>
                  <a:srgbClr val="0000FF"/>
                </a:solidFill>
                <a:latin typeface="Courier New" pitchFamily="49" charset="0"/>
                <a:cs typeface="Times New Roman" charset="0"/>
              </a:rPr>
              <a:t>	END IF;</a:t>
            </a:r>
            <a:endParaRPr lang="en-GB" sz="2000" b="1">
              <a:solidFill>
                <a:srgbClr val="0000FF"/>
              </a:solidFill>
              <a:latin typeface="Arial" charset="0"/>
              <a:cs typeface="Times New Roman" charset="0"/>
            </a:endParaRPr>
          </a:p>
          <a:p>
            <a:pPr marL="342900" indent="-342900">
              <a:lnSpc>
                <a:spcPct val="70000"/>
              </a:lnSpc>
              <a:spcBef>
                <a:spcPct val="20000"/>
              </a:spcBef>
              <a:buClr>
                <a:schemeClr val="tx1"/>
              </a:buClr>
              <a:buSzPct val="75000"/>
              <a:buFont typeface="Wingdings" pitchFamily="2" charset="2"/>
              <a:buNone/>
            </a:pPr>
            <a:r>
              <a:rPr lang="en-GB" sz="2000" b="1">
                <a:latin typeface="Courier New" pitchFamily="49" charset="0"/>
                <a:cs typeface="Times New Roman" charset="0"/>
              </a:rPr>
              <a:t>END;</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GB"/>
              <a:t>Raise_application_error</a:t>
            </a:r>
          </a:p>
        </p:txBody>
      </p:sp>
      <p:sp>
        <p:nvSpPr>
          <p:cNvPr id="72707" name="Rectangle 3"/>
          <p:cNvSpPr>
            <a:spLocks noGrp="1" noChangeArrowheads="1"/>
          </p:cNvSpPr>
          <p:nvPr>
            <p:ph idx="1"/>
          </p:nvPr>
        </p:nvSpPr>
        <p:spPr/>
        <p:txBody>
          <a:bodyPr/>
          <a:lstStyle/>
          <a:p>
            <a:r>
              <a:rPr lang="en-GB" sz="2400"/>
              <a:t>Used inside trigger</a:t>
            </a:r>
          </a:p>
          <a:p>
            <a:r>
              <a:rPr lang="en-GB" sz="2400"/>
              <a:t>Purpose:</a:t>
            </a:r>
          </a:p>
          <a:p>
            <a:pPr lvl="1"/>
            <a:r>
              <a:rPr lang="en-GB" sz="2000"/>
              <a:t>output an error message and </a:t>
            </a:r>
          </a:p>
          <a:p>
            <a:pPr lvl="1"/>
            <a:r>
              <a:rPr lang="en-GB" sz="2000"/>
              <a:t>immediately </a:t>
            </a:r>
            <a:r>
              <a:rPr lang="en-GB" sz="2000" b="1"/>
              <a:t>stop</a:t>
            </a:r>
            <a:r>
              <a:rPr lang="en-GB" sz="2000"/>
              <a:t> the event that fired the trigger</a:t>
            </a:r>
          </a:p>
          <a:p>
            <a:pPr lvl="1"/>
            <a:r>
              <a:rPr lang="en-GB" sz="2000"/>
              <a:t>For example, data insertion</a:t>
            </a:r>
          </a:p>
          <a:p>
            <a:r>
              <a:rPr lang="en-GB" sz="2400"/>
              <a:t>Can include variables/trigger values, see previous slide</a:t>
            </a:r>
          </a:p>
          <a:p>
            <a:r>
              <a:rPr lang="en-GB" sz="2400"/>
              <a:t>E.g.</a:t>
            </a:r>
            <a:br>
              <a:rPr lang="en-GB" sz="2400"/>
            </a:br>
            <a:r>
              <a:rPr lang="en-GB" sz="1800" b="1">
                <a:latin typeface="Courier New" pitchFamily="49" charset="0"/>
              </a:rPr>
              <a:t>RAISE_APPLICATION_ERROR(-20000,'trigger violated')</a:t>
            </a:r>
          </a:p>
        </p:txBody>
      </p:sp>
      <p:sp>
        <p:nvSpPr>
          <p:cNvPr id="10" name="Slide Number Placeholder 5"/>
          <p:cNvSpPr>
            <a:spLocks noGrp="1"/>
          </p:cNvSpPr>
          <p:nvPr>
            <p:ph type="sldNum" sz="quarter" idx="12"/>
          </p:nvPr>
        </p:nvSpPr>
        <p:spPr/>
        <p:txBody>
          <a:bodyPr/>
          <a:lstStyle/>
          <a:p>
            <a:fld id="{50DBC6B3-435B-44A8-8547-FAC3C7293608}" type="slidenum">
              <a:rPr lang="en-GB"/>
              <a:pPr/>
              <a:t>79</a:t>
            </a:fld>
            <a:endParaRPr lang="en-GB"/>
          </a:p>
        </p:txBody>
      </p:sp>
      <p:sp>
        <p:nvSpPr>
          <p:cNvPr id="72708" name="Text Box 4"/>
          <p:cNvSpPr txBox="1">
            <a:spLocks noChangeArrowheads="1"/>
          </p:cNvSpPr>
          <p:nvPr/>
        </p:nvSpPr>
        <p:spPr bwMode="auto">
          <a:xfrm>
            <a:off x="4419600" y="5110336"/>
            <a:ext cx="744538" cy="396875"/>
          </a:xfrm>
          <a:prstGeom prst="rect">
            <a:avLst/>
          </a:prstGeom>
          <a:noFill/>
          <a:ln w="9525">
            <a:noFill/>
            <a:miter lim="800000"/>
            <a:headEnd/>
            <a:tailEnd/>
          </a:ln>
          <a:effectLst/>
        </p:spPr>
        <p:txBody>
          <a:bodyPr wrap="none">
            <a:spAutoFit/>
          </a:bodyPr>
          <a:lstStyle/>
          <a:p>
            <a:r>
              <a:rPr lang="en-GB" sz="2000">
                <a:solidFill>
                  <a:srgbClr val="FF0000"/>
                </a:solidFill>
                <a:latin typeface="Comic Sans MS" pitchFamily="66" charset="0"/>
              </a:rPr>
              <a:t>label</a:t>
            </a:r>
          </a:p>
        </p:txBody>
      </p:sp>
      <p:sp>
        <p:nvSpPr>
          <p:cNvPr id="72709" name="Text Box 5"/>
          <p:cNvSpPr txBox="1">
            <a:spLocks noChangeArrowheads="1"/>
          </p:cNvSpPr>
          <p:nvPr/>
        </p:nvSpPr>
        <p:spPr bwMode="auto">
          <a:xfrm>
            <a:off x="5867400" y="5262736"/>
            <a:ext cx="1803400" cy="396875"/>
          </a:xfrm>
          <a:prstGeom prst="rect">
            <a:avLst/>
          </a:prstGeom>
          <a:noFill/>
          <a:ln w="9525">
            <a:noFill/>
            <a:miter lim="800000"/>
            <a:headEnd/>
            <a:tailEnd/>
          </a:ln>
          <a:effectLst/>
        </p:spPr>
        <p:txBody>
          <a:bodyPr wrap="none">
            <a:spAutoFit/>
          </a:bodyPr>
          <a:lstStyle/>
          <a:p>
            <a:r>
              <a:rPr lang="en-GB" sz="2000">
                <a:solidFill>
                  <a:srgbClr val="FF0000"/>
                </a:solidFill>
                <a:latin typeface="Comic Sans MS" pitchFamily="66" charset="0"/>
              </a:rPr>
              <a:t>Message text</a:t>
            </a:r>
          </a:p>
        </p:txBody>
      </p:sp>
      <p:sp>
        <p:nvSpPr>
          <p:cNvPr id="72710" name="Line 6"/>
          <p:cNvSpPr>
            <a:spLocks noChangeShapeType="1"/>
          </p:cNvSpPr>
          <p:nvPr/>
        </p:nvSpPr>
        <p:spPr bwMode="auto">
          <a:xfrm flipV="1">
            <a:off x="4648200" y="4653136"/>
            <a:ext cx="152400" cy="533400"/>
          </a:xfrm>
          <a:prstGeom prst="line">
            <a:avLst/>
          </a:prstGeom>
          <a:noFill/>
          <a:ln w="9525">
            <a:solidFill>
              <a:srgbClr val="D60093"/>
            </a:solidFill>
            <a:round/>
            <a:headEnd/>
            <a:tailEnd type="triangle" w="med" len="med"/>
          </a:ln>
          <a:effectLst/>
        </p:spPr>
        <p:txBody>
          <a:bodyPr>
            <a:spAutoFit/>
          </a:bodyPr>
          <a:lstStyle/>
          <a:p>
            <a:endParaRPr lang="it-IT">
              <a:solidFill>
                <a:srgbClr val="FF0000"/>
              </a:solidFill>
            </a:endParaRPr>
          </a:p>
        </p:txBody>
      </p:sp>
      <p:sp>
        <p:nvSpPr>
          <p:cNvPr id="72711" name="Line 7"/>
          <p:cNvSpPr>
            <a:spLocks noChangeShapeType="1"/>
          </p:cNvSpPr>
          <p:nvPr/>
        </p:nvSpPr>
        <p:spPr bwMode="auto">
          <a:xfrm flipH="1" flipV="1">
            <a:off x="6248400" y="4729336"/>
            <a:ext cx="228600" cy="609600"/>
          </a:xfrm>
          <a:prstGeom prst="line">
            <a:avLst/>
          </a:prstGeom>
          <a:noFill/>
          <a:ln w="9525">
            <a:solidFill>
              <a:srgbClr val="D60093"/>
            </a:solidFill>
            <a:round/>
            <a:headEnd/>
            <a:tailEnd type="triangle" w="med" len="med"/>
          </a:ln>
          <a:effectLst/>
        </p:spPr>
        <p:txBody>
          <a:bodyPr>
            <a:spAutoFit/>
          </a:bodyPr>
          <a:lstStyle/>
          <a:p>
            <a:endParaRPr lang="it-IT">
              <a:solidFill>
                <a:srgbClr val="FF0000"/>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7067128" cy="990600"/>
          </a:xfrm>
        </p:spPr>
        <p:txBody>
          <a:bodyPr/>
          <a:lstStyle/>
          <a:p>
            <a:r>
              <a:rPr lang="en-IE" dirty="0" smtClean="0"/>
              <a:t>Performance Criteria of RAID levels</a:t>
            </a:r>
            <a:endParaRPr lang="en-IE" dirty="0"/>
          </a:p>
        </p:txBody>
      </p:sp>
      <p:sp>
        <p:nvSpPr>
          <p:cNvPr id="3" name="Content Placeholder 2"/>
          <p:cNvSpPr>
            <a:spLocks noGrp="1"/>
          </p:cNvSpPr>
          <p:nvPr>
            <p:ph idx="1"/>
          </p:nvPr>
        </p:nvSpPr>
        <p:spPr/>
        <p:txBody>
          <a:bodyPr/>
          <a:lstStyle/>
          <a:p>
            <a:pPr marL="514350" indent="-514350">
              <a:buFont typeface="+mj-lt"/>
              <a:buAutoNum type="arabicPeriod"/>
            </a:pPr>
            <a:r>
              <a:rPr lang="en-IE" b="1" dirty="0" smtClean="0"/>
              <a:t>Speed</a:t>
            </a:r>
            <a:r>
              <a:rPr lang="en-IE" dirty="0" smtClean="0"/>
              <a:t>: read and write performance</a:t>
            </a:r>
          </a:p>
          <a:p>
            <a:pPr marL="514350" indent="-514350">
              <a:buFont typeface="+mj-lt"/>
              <a:buAutoNum type="arabicPeriod"/>
            </a:pPr>
            <a:r>
              <a:rPr lang="en-IE" b="1" dirty="0" smtClean="0"/>
              <a:t>Redundancy</a:t>
            </a:r>
            <a:r>
              <a:rPr lang="en-IE" dirty="0" smtClean="0"/>
              <a:t>: level of reliability. If a disk fails, can I recover my data? What if two disk fail?</a:t>
            </a:r>
          </a:p>
          <a:p>
            <a:pPr marL="514350" indent="-514350">
              <a:buFont typeface="+mj-lt"/>
              <a:buAutoNum type="arabicPeriod"/>
            </a:pPr>
            <a:r>
              <a:rPr lang="en-IE" b="1" dirty="0" smtClean="0"/>
              <a:t>Cost</a:t>
            </a:r>
            <a:r>
              <a:rPr lang="en-IE" dirty="0" smtClean="0"/>
              <a:t>: how much is the cost of the RAID implementation?</a:t>
            </a:r>
          </a:p>
          <a:p>
            <a:pPr marL="514350" indent="-514350">
              <a:buFont typeface="+mj-lt"/>
              <a:buAutoNum type="arabicPeriod"/>
            </a:pPr>
            <a:r>
              <a:rPr lang="en-IE" b="1" dirty="0"/>
              <a:t>Storage Efficiency</a:t>
            </a:r>
            <a:r>
              <a:rPr lang="en-IE" dirty="0"/>
              <a:t>: how much storage is needed </a:t>
            </a:r>
            <a:r>
              <a:rPr lang="en-IE" dirty="0" smtClean="0"/>
              <a:t>to store data. Since data might be replicated or control data might be added to your data, not all the disk space is used efficiently for your data, but only part of it</a:t>
            </a:r>
            <a:endParaRPr lang="en-IE" dirty="0"/>
          </a:p>
          <a:p>
            <a:pPr marL="0" indent="0">
              <a:buNone/>
            </a:pPr>
            <a:endParaRPr lang="en-IE" dirty="0"/>
          </a:p>
        </p:txBody>
      </p:sp>
      <p:sp>
        <p:nvSpPr>
          <p:cNvPr id="4" name="Date Placeholder 3"/>
          <p:cNvSpPr>
            <a:spLocks noGrp="1"/>
          </p:cNvSpPr>
          <p:nvPr>
            <p:ph type="dt" sz="half" idx="10"/>
          </p:nvPr>
        </p:nvSpPr>
        <p:spPr/>
        <p:txBody>
          <a:bodyPr/>
          <a:lstStyle/>
          <a:p>
            <a:pPr>
              <a:defRPr/>
            </a:pPr>
            <a:r>
              <a:rPr lang="en-US" smtClean="0"/>
              <a:t>2012/2013 - DT228/4</a:t>
            </a:r>
            <a:endParaRPr lang="en-IE" dirty="0"/>
          </a:p>
        </p:txBody>
      </p:sp>
      <p:sp>
        <p:nvSpPr>
          <p:cNvPr id="5" name="Slide Number Placeholder 4"/>
          <p:cNvSpPr>
            <a:spLocks noGrp="1"/>
          </p:cNvSpPr>
          <p:nvPr>
            <p:ph type="sldNum" sz="quarter" idx="12"/>
          </p:nvPr>
        </p:nvSpPr>
        <p:spPr/>
        <p:txBody>
          <a:bodyPr/>
          <a:lstStyle/>
          <a:p>
            <a:pPr>
              <a:defRPr/>
            </a:pPr>
            <a:fld id="{255B0E39-F8AA-4982-923D-157BFA96FD10}" type="slidenum">
              <a:rPr lang="en-IE" smtClean="0"/>
              <a:pPr>
                <a:defRPr/>
              </a:pPr>
              <a:t>8</a:t>
            </a:fld>
            <a:endParaRPr lang="en-IE"/>
          </a:p>
        </p:txBody>
      </p:sp>
    </p:spTree>
    <p:extLst>
      <p:ext uri="{BB962C8B-B14F-4D97-AF65-F5344CB8AC3E}">
        <p14:creationId xmlns:p14="http://schemas.microsoft.com/office/powerpoint/2010/main" val="368509800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p:txBody>
          <a:bodyPr/>
          <a:lstStyle/>
          <a:p>
            <a:fld id="{ACB3E566-CFF7-4D68-868E-8CF74188754B}" type="slidenum">
              <a:rPr lang="en-GB"/>
              <a:pPr/>
              <a:t>80</a:t>
            </a:fld>
            <a:endParaRPr lang="en-GB"/>
          </a:p>
        </p:txBody>
      </p:sp>
      <p:sp>
        <p:nvSpPr>
          <p:cNvPr id="73730" name="Rectangle 2"/>
          <p:cNvSpPr>
            <a:spLocks noGrp="1" noChangeArrowheads="1"/>
          </p:cNvSpPr>
          <p:nvPr>
            <p:ph type="title"/>
          </p:nvPr>
        </p:nvSpPr>
        <p:spPr/>
        <p:txBody>
          <a:bodyPr/>
          <a:lstStyle/>
          <a:p>
            <a:r>
              <a:rPr lang="en-GB"/>
              <a:t>The Trigger in use</a:t>
            </a:r>
          </a:p>
        </p:txBody>
      </p:sp>
      <p:sp>
        <p:nvSpPr>
          <p:cNvPr id="73731" name="Text Box 3"/>
          <p:cNvSpPr txBox="1">
            <a:spLocks noChangeArrowheads="1"/>
          </p:cNvSpPr>
          <p:nvPr/>
        </p:nvSpPr>
        <p:spPr bwMode="auto">
          <a:xfrm>
            <a:off x="0" y="2068513"/>
            <a:ext cx="8931275" cy="1717675"/>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spAutoFit/>
          </a:bodyPr>
          <a:lstStyle/>
          <a:p>
            <a:r>
              <a:rPr lang="en-GB" sz="1700" b="1" dirty="0">
                <a:latin typeface="Courier New" pitchFamily="49" charset="0"/>
              </a:rPr>
              <a:t>insert into book (</a:t>
            </a:r>
            <a:r>
              <a:rPr lang="en-GB" sz="1700" b="1" dirty="0" err="1">
                <a:latin typeface="Courier New" pitchFamily="49" charset="0"/>
              </a:rPr>
              <a:t>ISBN,publisher</a:t>
            </a:r>
            <a:r>
              <a:rPr lang="en-GB" sz="1700" b="1" dirty="0">
                <a:latin typeface="Courier New" pitchFamily="49" charset="0"/>
              </a:rPr>
              <a:t>) values('012345678','McGraw-Hill')</a:t>
            </a:r>
          </a:p>
          <a:p>
            <a:r>
              <a:rPr lang="en-GB" sz="1700" b="1" dirty="0">
                <a:latin typeface="Courier New" pitchFamily="49" charset="0"/>
              </a:rPr>
              <a:t>            *</a:t>
            </a:r>
          </a:p>
          <a:p>
            <a:r>
              <a:rPr lang="en-GB" sz="1800" b="1" dirty="0">
                <a:latin typeface="Courier New" pitchFamily="49" charset="0"/>
              </a:rPr>
              <a:t>ERROR at line 1:</a:t>
            </a:r>
          </a:p>
          <a:p>
            <a:r>
              <a:rPr lang="en-GB" sz="1800" b="1" dirty="0">
                <a:solidFill>
                  <a:srgbClr val="6600CC"/>
                </a:solidFill>
                <a:latin typeface="Courier New" pitchFamily="49" charset="0"/>
              </a:rPr>
              <a:t>ORA-20000: Publisher 4233 already has 3 books</a:t>
            </a:r>
          </a:p>
          <a:p>
            <a:r>
              <a:rPr lang="en-GB" sz="1800" b="1" dirty="0">
                <a:latin typeface="Courier New" pitchFamily="49" charset="0"/>
              </a:rPr>
              <a:t>ORA-06512: at "MCTPL.PUBLISH_TRG", line 7</a:t>
            </a:r>
          </a:p>
          <a:p>
            <a:r>
              <a:rPr lang="en-GB" sz="1800" b="1" dirty="0">
                <a:latin typeface="Courier New" pitchFamily="49" charset="0"/>
              </a:rPr>
              <a:t>ORA-04088: error during execution of trigger 'MCTPL.PUBLISH_TRG'</a:t>
            </a:r>
          </a:p>
        </p:txBody>
      </p:sp>
      <p:sp>
        <p:nvSpPr>
          <p:cNvPr id="73733" name="Text Box 5"/>
          <p:cNvSpPr txBox="1">
            <a:spLocks noChangeArrowheads="1"/>
          </p:cNvSpPr>
          <p:nvPr/>
        </p:nvSpPr>
        <p:spPr bwMode="auto">
          <a:xfrm>
            <a:off x="5334000" y="1295400"/>
            <a:ext cx="2874963" cy="457200"/>
          </a:xfrm>
          <a:prstGeom prst="rect">
            <a:avLst/>
          </a:prstGeom>
          <a:noFill/>
          <a:ln w="9525">
            <a:noFill/>
            <a:miter lim="800000"/>
            <a:headEnd/>
            <a:tailEnd/>
          </a:ln>
          <a:effectLst/>
        </p:spPr>
        <p:txBody>
          <a:bodyPr wrap="none">
            <a:spAutoFit/>
          </a:bodyPr>
          <a:lstStyle/>
          <a:p>
            <a:r>
              <a:rPr lang="en-GB" sz="2400">
                <a:latin typeface="Comic Sans MS" pitchFamily="66" charset="0"/>
              </a:rPr>
              <a:t>This should happen</a:t>
            </a:r>
          </a:p>
        </p:txBody>
      </p:sp>
      <p:sp>
        <p:nvSpPr>
          <p:cNvPr id="73735" name="Line 7"/>
          <p:cNvSpPr>
            <a:spLocks noChangeShapeType="1"/>
          </p:cNvSpPr>
          <p:nvPr/>
        </p:nvSpPr>
        <p:spPr bwMode="auto">
          <a:xfrm flipH="1">
            <a:off x="4800600" y="1600200"/>
            <a:ext cx="533400" cy="304800"/>
          </a:xfrm>
          <a:prstGeom prst="line">
            <a:avLst/>
          </a:prstGeom>
          <a:noFill/>
          <a:ln w="38100">
            <a:solidFill>
              <a:srgbClr val="0000FF"/>
            </a:solidFill>
            <a:miter lim="800000"/>
            <a:headEnd/>
            <a:tailEnd type="triangle" w="med" len="med"/>
          </a:ln>
          <a:effectLst/>
        </p:spPr>
        <p:txBody>
          <a:bodyPr wrap="none"/>
          <a:lstStyle/>
          <a:p>
            <a:endParaRPr lang="it-IT"/>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GB"/>
              <a:t>WHEN clause</a:t>
            </a:r>
          </a:p>
        </p:txBody>
      </p:sp>
      <p:sp>
        <p:nvSpPr>
          <p:cNvPr id="95235" name="Rectangle 3"/>
          <p:cNvSpPr>
            <a:spLocks noGrp="1" noChangeArrowheads="1"/>
          </p:cNvSpPr>
          <p:nvPr>
            <p:ph idx="1"/>
          </p:nvPr>
        </p:nvSpPr>
        <p:spPr/>
        <p:txBody>
          <a:bodyPr/>
          <a:lstStyle/>
          <a:p>
            <a:r>
              <a:rPr lang="en-GB"/>
              <a:t>Optional additional statement to control the trigger</a:t>
            </a:r>
          </a:p>
          <a:p>
            <a:r>
              <a:rPr lang="en-GB"/>
              <a:t>Takes a BOOLEAN SQL expression</a:t>
            </a:r>
          </a:p>
          <a:p>
            <a:pPr lvl="1"/>
            <a:r>
              <a:rPr lang="en-GB"/>
              <a:t>Trigger fires if TRUE and not if FALSE</a:t>
            </a:r>
          </a:p>
          <a:p>
            <a:r>
              <a:rPr lang="en-GB"/>
              <a:t>Operates on a ROW level trigger</a:t>
            </a:r>
          </a:p>
          <a:p>
            <a:pPr lvl="1"/>
            <a:r>
              <a:rPr lang="en-GB"/>
              <a:t>To prevent the trigger from firing in specific row cases</a:t>
            </a:r>
          </a:p>
          <a:p>
            <a:r>
              <a:rPr lang="en-GB"/>
              <a:t>WHEN (expression)</a:t>
            </a:r>
          </a:p>
        </p:txBody>
      </p:sp>
      <p:sp>
        <p:nvSpPr>
          <p:cNvPr id="6" name="Slide Number Placeholder 5"/>
          <p:cNvSpPr>
            <a:spLocks noGrp="1"/>
          </p:cNvSpPr>
          <p:nvPr>
            <p:ph type="sldNum" sz="quarter" idx="12"/>
          </p:nvPr>
        </p:nvSpPr>
        <p:spPr/>
        <p:txBody>
          <a:bodyPr/>
          <a:lstStyle/>
          <a:p>
            <a:fld id="{B0220126-C9C9-4EF2-9015-4DD762921EDC}" type="slidenum">
              <a:rPr lang="en-GB"/>
              <a:pPr/>
              <a:t>81</a:t>
            </a:fld>
            <a:endParaRPr lang="en-GB"/>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7147766-4D06-4351-B5EC-58417DDAEA91}" type="slidenum">
              <a:rPr lang="en-GB"/>
              <a:pPr/>
              <a:t>82</a:t>
            </a:fld>
            <a:endParaRPr lang="en-GB"/>
          </a:p>
        </p:txBody>
      </p:sp>
      <p:sp>
        <p:nvSpPr>
          <p:cNvPr id="96258" name="Rectangle 2"/>
          <p:cNvSpPr>
            <a:spLocks noGrp="1" noChangeArrowheads="1"/>
          </p:cNvSpPr>
          <p:nvPr>
            <p:ph type="title"/>
          </p:nvPr>
        </p:nvSpPr>
        <p:spPr/>
        <p:txBody>
          <a:bodyPr/>
          <a:lstStyle/>
          <a:p>
            <a:r>
              <a:rPr lang="en-GB"/>
              <a:t>WHEN Example</a:t>
            </a:r>
          </a:p>
        </p:txBody>
      </p:sp>
      <p:sp>
        <p:nvSpPr>
          <p:cNvPr id="96259" name="Rectangle 3"/>
          <p:cNvSpPr>
            <a:spLocks noGrp="1" noChangeArrowheads="1"/>
          </p:cNvSpPr>
          <p:nvPr>
            <p:ph type="body" idx="1"/>
          </p:nvPr>
        </p:nvSpPr>
        <p:spPr>
          <a:xfrm>
            <a:off x="533400" y="2514600"/>
            <a:ext cx="8382000" cy="3276600"/>
          </a:xfrm>
          <a:ln/>
        </p:spPr>
        <p:style>
          <a:lnRef idx="1">
            <a:schemeClr val="dk1"/>
          </a:lnRef>
          <a:fillRef idx="2">
            <a:schemeClr val="dk1"/>
          </a:fillRef>
          <a:effectRef idx="1">
            <a:schemeClr val="dk1"/>
          </a:effectRef>
          <a:fontRef idx="minor">
            <a:schemeClr val="dk1"/>
          </a:fontRef>
        </p:style>
        <p:txBody>
          <a:bodyPr/>
          <a:lstStyle/>
          <a:p>
            <a:pPr>
              <a:buFont typeface="Wingdings" pitchFamily="2" charset="2"/>
              <a:buNone/>
            </a:pPr>
            <a:r>
              <a:rPr lang="en-GB" sz="2400" dirty="0"/>
              <a:t>create or replace trigger </a:t>
            </a:r>
            <a:r>
              <a:rPr lang="en-GB" sz="2400" dirty="0" err="1"/>
              <a:t>only_nulls</a:t>
            </a:r>
            <a:r>
              <a:rPr lang="en-GB" sz="2400" dirty="0"/>
              <a:t> </a:t>
            </a:r>
          </a:p>
          <a:p>
            <a:pPr>
              <a:buFont typeface="Wingdings" pitchFamily="2" charset="2"/>
              <a:buNone/>
            </a:pPr>
            <a:r>
              <a:rPr lang="en-GB" sz="2400" dirty="0"/>
              <a:t>after update on BOOK</a:t>
            </a:r>
          </a:p>
          <a:p>
            <a:pPr>
              <a:buFont typeface="Wingdings" pitchFamily="2" charset="2"/>
              <a:buNone/>
            </a:pPr>
            <a:r>
              <a:rPr lang="en-GB" sz="2400" dirty="0"/>
              <a:t>for each row</a:t>
            </a:r>
          </a:p>
          <a:p>
            <a:pPr>
              <a:buFont typeface="Wingdings" pitchFamily="2" charset="2"/>
              <a:buNone/>
            </a:pPr>
            <a:r>
              <a:rPr lang="en-GB" sz="2400" b="1" dirty="0"/>
              <a:t>when (</a:t>
            </a:r>
            <a:r>
              <a:rPr lang="en-GB" sz="2400" b="1" dirty="0" err="1"/>
              <a:t>old.price</a:t>
            </a:r>
            <a:r>
              <a:rPr lang="en-GB" sz="2400" b="1" dirty="0"/>
              <a:t> is null)</a:t>
            </a:r>
            <a:r>
              <a:rPr lang="en-GB" sz="2400" dirty="0"/>
              <a:t>  -- </a:t>
            </a:r>
            <a:r>
              <a:rPr lang="en-GB" sz="1800" dirty="0"/>
              <a:t>notice the colon with OLD is </a:t>
            </a:r>
            <a:r>
              <a:rPr lang="en-GB" sz="1800" u="sng" dirty="0"/>
              <a:t>not</a:t>
            </a:r>
            <a:r>
              <a:rPr lang="en-GB" sz="1800" dirty="0"/>
              <a:t> used here</a:t>
            </a:r>
          </a:p>
          <a:p>
            <a:pPr>
              <a:buFont typeface="Wingdings" pitchFamily="2" charset="2"/>
              <a:buNone/>
            </a:pPr>
            <a:r>
              <a:rPr lang="en-GB" sz="2400" dirty="0"/>
              <a:t>begin</a:t>
            </a:r>
          </a:p>
          <a:p>
            <a:pPr>
              <a:buFont typeface="Wingdings" pitchFamily="2" charset="2"/>
              <a:buNone/>
            </a:pPr>
            <a:r>
              <a:rPr lang="en-GB" sz="2400" dirty="0"/>
              <a:t>   insert into </a:t>
            </a:r>
            <a:r>
              <a:rPr lang="en-GB" sz="2400" dirty="0" err="1"/>
              <a:t>PriceChange</a:t>
            </a:r>
            <a:r>
              <a:rPr lang="en-GB" sz="2400" dirty="0"/>
              <a:t> values(:</a:t>
            </a:r>
            <a:r>
              <a:rPr lang="en-GB" sz="2400" dirty="0" err="1"/>
              <a:t>old.isbn,:new.price</a:t>
            </a:r>
            <a:r>
              <a:rPr lang="en-GB" sz="2400" dirty="0"/>
              <a:t>);</a:t>
            </a:r>
          </a:p>
          <a:p>
            <a:pPr>
              <a:buFont typeface="Wingdings" pitchFamily="2" charset="2"/>
              <a:buNone/>
            </a:pPr>
            <a:r>
              <a:rPr lang="en-GB" sz="2400" dirty="0"/>
              <a:t>end;</a:t>
            </a:r>
          </a:p>
          <a:p>
            <a:pPr>
              <a:buFont typeface="Wingdings" pitchFamily="2" charset="2"/>
              <a:buNone/>
            </a:pPr>
            <a:endParaRPr lang="en-GB" sz="2400"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244ABF82-5D47-4275-9313-2C7DA0E01C60}" type="slidenum">
              <a:rPr lang="en-GB"/>
              <a:pPr/>
              <a:t>83</a:t>
            </a:fld>
            <a:endParaRPr lang="en-GB"/>
          </a:p>
        </p:txBody>
      </p:sp>
      <p:sp>
        <p:nvSpPr>
          <p:cNvPr id="77826" name="Rectangle 2"/>
          <p:cNvSpPr>
            <a:spLocks noGrp="1" noChangeArrowheads="1"/>
          </p:cNvSpPr>
          <p:nvPr>
            <p:ph type="title"/>
          </p:nvPr>
        </p:nvSpPr>
        <p:spPr/>
        <p:txBody>
          <a:bodyPr/>
          <a:lstStyle/>
          <a:p>
            <a:r>
              <a:rPr lang="en-GB"/>
              <a:t>Compilation errors</a:t>
            </a:r>
          </a:p>
        </p:txBody>
      </p:sp>
      <p:sp>
        <p:nvSpPr>
          <p:cNvPr id="77827" name="Rectangle 3"/>
          <p:cNvSpPr>
            <a:spLocks noGrp="1" noChangeArrowheads="1"/>
          </p:cNvSpPr>
          <p:nvPr>
            <p:ph type="body" idx="1"/>
          </p:nvPr>
        </p:nvSpPr>
        <p:spPr/>
        <p:txBody>
          <a:bodyPr/>
          <a:lstStyle/>
          <a:p>
            <a:r>
              <a:rPr lang="en-GB"/>
              <a:t>When you create a trigger, Oracle responds</a:t>
            </a:r>
          </a:p>
          <a:p>
            <a:pPr lvl="1"/>
            <a:r>
              <a:rPr lang="en-GB"/>
              <a:t>"Trigger created" or</a:t>
            </a:r>
          </a:p>
          <a:p>
            <a:pPr lvl="1"/>
            <a:r>
              <a:rPr lang="en-GB"/>
              <a:t>"Warning: Trigger created with compilation errors."</a:t>
            </a:r>
          </a:p>
          <a:p>
            <a:r>
              <a:rPr lang="en-GB"/>
              <a:t>Type in the command</a:t>
            </a:r>
            <a:br>
              <a:rPr lang="en-GB"/>
            </a:br>
            <a:r>
              <a:rPr lang="en-GB"/>
              <a:t/>
            </a:r>
            <a:br>
              <a:rPr lang="en-GB"/>
            </a:br>
            <a:r>
              <a:rPr lang="en-GB" b="1"/>
              <a:t>SHOW ERRORS</a:t>
            </a:r>
            <a:r>
              <a:rPr lang="en-GB"/>
              <a:t/>
            </a:r>
            <a:br>
              <a:rPr lang="en-GB"/>
            </a:br>
            <a:r>
              <a:rPr lang="en-GB"/>
              <a:t/>
            </a:r>
            <a:br>
              <a:rPr lang="en-GB"/>
            </a:br>
            <a:r>
              <a:rPr lang="en-GB"/>
              <a:t>on its own to make the error messages visible</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ED2142C-A335-4EBB-BD4C-8C06807FDFA0}" type="slidenum">
              <a:rPr lang="en-GB"/>
              <a:pPr/>
              <a:t>84</a:t>
            </a:fld>
            <a:endParaRPr lang="en-GB"/>
          </a:p>
        </p:txBody>
      </p:sp>
      <p:sp>
        <p:nvSpPr>
          <p:cNvPr id="79874" name="Rectangle 2"/>
          <p:cNvSpPr>
            <a:spLocks noGrp="1" noChangeArrowheads="1"/>
          </p:cNvSpPr>
          <p:nvPr>
            <p:ph type="title"/>
          </p:nvPr>
        </p:nvSpPr>
        <p:spPr/>
        <p:txBody>
          <a:bodyPr/>
          <a:lstStyle/>
          <a:p>
            <a:r>
              <a:rPr lang="en-GB"/>
              <a:t>What to think about</a:t>
            </a:r>
          </a:p>
        </p:txBody>
      </p:sp>
      <p:sp>
        <p:nvSpPr>
          <p:cNvPr id="79875" name="Rectangle 3"/>
          <p:cNvSpPr>
            <a:spLocks noGrp="1" noChangeArrowheads="1"/>
          </p:cNvSpPr>
          <p:nvPr>
            <p:ph type="body" idx="1"/>
          </p:nvPr>
        </p:nvSpPr>
        <p:spPr/>
        <p:txBody>
          <a:bodyPr/>
          <a:lstStyle/>
          <a:p>
            <a:r>
              <a:rPr lang="en-GB"/>
              <a:t>BEFORE or AFTER?</a:t>
            </a:r>
          </a:p>
          <a:p>
            <a:r>
              <a:rPr lang="en-GB"/>
              <a:t>INSERT, DELETE, UPDATE?</a:t>
            </a:r>
          </a:p>
          <a:p>
            <a:r>
              <a:rPr lang="en-GB"/>
              <a:t>FOR EACH ROW or once only?</a:t>
            </a:r>
          </a:p>
          <a:p>
            <a:r>
              <a:rPr lang="en-GB"/>
              <a:t>Any error conditions/messages?</a:t>
            </a:r>
          </a:p>
          <a:p>
            <a:endParaRPr lang="en-GB"/>
          </a:p>
          <a:p>
            <a:r>
              <a:rPr lang="en-GB"/>
              <a:t>How can I test that the trigger works?</a:t>
            </a: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A0717E8-2A79-48F0-9500-E253B1E52845}" type="slidenum">
              <a:rPr lang="en-GB"/>
              <a:pPr/>
              <a:t>85</a:t>
            </a:fld>
            <a:endParaRPr lang="en-GB"/>
          </a:p>
        </p:txBody>
      </p:sp>
      <p:sp>
        <p:nvSpPr>
          <p:cNvPr id="94210" name="Rectangle 2"/>
          <p:cNvSpPr>
            <a:spLocks noGrp="1" noChangeArrowheads="1"/>
          </p:cNvSpPr>
          <p:nvPr>
            <p:ph type="title"/>
          </p:nvPr>
        </p:nvSpPr>
        <p:spPr/>
        <p:txBody>
          <a:bodyPr/>
          <a:lstStyle/>
          <a:p>
            <a:r>
              <a:rPr lang="en-GB"/>
              <a:t>What else can we do with triggers</a:t>
            </a:r>
          </a:p>
        </p:txBody>
      </p:sp>
      <p:sp>
        <p:nvSpPr>
          <p:cNvPr id="94211" name="Rectangle 3"/>
          <p:cNvSpPr>
            <a:spLocks noGrp="1" noChangeArrowheads="1"/>
          </p:cNvSpPr>
          <p:nvPr>
            <p:ph type="body" idx="1"/>
          </p:nvPr>
        </p:nvSpPr>
        <p:spPr/>
        <p:txBody>
          <a:bodyPr/>
          <a:lstStyle/>
          <a:p>
            <a:r>
              <a:rPr lang="en-GB"/>
              <a:t>DROP TRIGGER trigger_name;</a:t>
            </a:r>
          </a:p>
          <a:p>
            <a:pPr lvl="1"/>
            <a:r>
              <a:rPr lang="en-GB"/>
              <a:t>No further firing will occur when dropped</a:t>
            </a:r>
            <a:br>
              <a:rPr lang="en-GB"/>
            </a:br>
            <a:endParaRPr lang="en-GB"/>
          </a:p>
          <a:p>
            <a:r>
              <a:rPr lang="en-GB"/>
              <a:t>ALTER TRIGGER trigger_name DISABLE;</a:t>
            </a:r>
          </a:p>
          <a:p>
            <a:r>
              <a:rPr lang="en-GB"/>
              <a:t>ALTER TRIGGER trigger_name ENABLE;</a:t>
            </a:r>
            <a:br>
              <a:rPr lang="en-GB"/>
            </a:br>
            <a:endParaRPr lang="en-GB"/>
          </a:p>
          <a:p>
            <a:r>
              <a:rPr lang="en-GB" sz="2400"/>
              <a:t>ALTER TABLE table_name DISABLE ALL TRIGGERS;</a:t>
            </a:r>
          </a:p>
          <a:p>
            <a:r>
              <a:rPr lang="en-GB" sz="2400"/>
              <a:t>ALTER TABLE table_name ENABLE ALL TRIGGERS;</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07C50D5-2ABD-4F9A-9465-818905430C1B}" type="slidenum">
              <a:rPr lang="en-GB"/>
              <a:pPr/>
              <a:t>86</a:t>
            </a:fld>
            <a:endParaRPr lang="en-GB"/>
          </a:p>
        </p:txBody>
      </p:sp>
      <p:sp>
        <p:nvSpPr>
          <p:cNvPr id="81922" name="Rectangle 2"/>
          <p:cNvSpPr>
            <a:spLocks noGrp="1" noChangeArrowheads="1"/>
          </p:cNvSpPr>
          <p:nvPr>
            <p:ph type="title"/>
          </p:nvPr>
        </p:nvSpPr>
        <p:spPr/>
        <p:txBody>
          <a:bodyPr/>
          <a:lstStyle/>
          <a:p>
            <a:r>
              <a:rPr lang="en-GB"/>
              <a:t>Trigger problems</a:t>
            </a:r>
          </a:p>
        </p:txBody>
      </p:sp>
      <p:sp>
        <p:nvSpPr>
          <p:cNvPr id="81923" name="Rectangle 3"/>
          <p:cNvSpPr>
            <a:spLocks noGrp="1" noChangeArrowheads="1"/>
          </p:cNvSpPr>
          <p:nvPr>
            <p:ph type="body" idx="1"/>
          </p:nvPr>
        </p:nvSpPr>
        <p:spPr/>
        <p:txBody>
          <a:bodyPr/>
          <a:lstStyle/>
          <a:p>
            <a:r>
              <a:rPr lang="en-GB"/>
              <a:t>Easy to confuse </a:t>
            </a:r>
            <a:r>
              <a:rPr lang="en-GB">
                <a:solidFill>
                  <a:srgbClr val="FF3300"/>
                </a:solidFill>
              </a:rPr>
              <a:t>:=</a:t>
            </a:r>
            <a:r>
              <a:rPr lang="en-GB"/>
              <a:t>   with </a:t>
            </a:r>
            <a:r>
              <a:rPr lang="en-GB">
                <a:solidFill>
                  <a:srgbClr val="FF3300"/>
                </a:solidFill>
              </a:rPr>
              <a:t>=</a:t>
            </a:r>
            <a:r>
              <a:rPr lang="en-GB"/>
              <a:t> with </a:t>
            </a:r>
            <a:r>
              <a:rPr lang="en-GB">
                <a:solidFill>
                  <a:srgbClr val="FF3300"/>
                </a:solidFill>
              </a:rPr>
              <a:t>=    :old</a:t>
            </a:r>
          </a:p>
          <a:p>
            <a:r>
              <a:rPr lang="en-GB"/>
              <a:t>Compilation errors:</a:t>
            </a:r>
            <a:br>
              <a:rPr lang="en-GB"/>
            </a:br>
            <a:r>
              <a:rPr lang="en-GB"/>
              <a:t>use SHOW ERRORS to see them</a:t>
            </a:r>
          </a:p>
          <a:p>
            <a:r>
              <a:rPr lang="en-GB"/>
              <a:t>Errors may need to be solved in a different place from where they occur</a:t>
            </a:r>
          </a:p>
          <a:p>
            <a:r>
              <a:rPr lang="en-GB"/>
              <a:t>"table is mutating"</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GB"/>
              <a:t>Getting the code</a:t>
            </a:r>
          </a:p>
        </p:txBody>
      </p:sp>
      <p:sp>
        <p:nvSpPr>
          <p:cNvPr id="93188" name="Rectangle 4"/>
          <p:cNvSpPr>
            <a:spLocks noGrp="1" noChangeArrowheads="1"/>
          </p:cNvSpPr>
          <p:nvPr>
            <p:ph idx="1"/>
          </p:nvPr>
        </p:nvSpPr>
        <p:spPr>
          <a:xfrm>
            <a:off x="457200" y="1524000"/>
            <a:ext cx="8229600" cy="4569296"/>
          </a:xfrm>
          <a:ln/>
        </p:spPr>
        <p:style>
          <a:lnRef idx="1">
            <a:schemeClr val="dk1"/>
          </a:lnRef>
          <a:fillRef idx="2">
            <a:schemeClr val="dk1"/>
          </a:fillRef>
          <a:effectRef idx="1">
            <a:schemeClr val="dk1"/>
          </a:effectRef>
          <a:fontRef idx="minor">
            <a:schemeClr val="dk1"/>
          </a:fontRef>
        </p:style>
        <p:txBody>
          <a:bodyPr/>
          <a:lstStyle/>
          <a:p>
            <a:pPr>
              <a:lnSpc>
                <a:spcPct val="90000"/>
              </a:lnSpc>
              <a:buFont typeface="Wingdings" pitchFamily="2" charset="2"/>
              <a:buNone/>
            </a:pPr>
            <a:r>
              <a:rPr lang="en-GB" dirty="0"/>
              <a:t> </a:t>
            </a:r>
            <a:r>
              <a:rPr lang="en-GB" b="1" dirty="0"/>
              <a:t>SELECT text FROM </a:t>
            </a:r>
            <a:r>
              <a:rPr lang="en-GB" b="1" dirty="0" err="1"/>
              <a:t>user_source</a:t>
            </a:r>
            <a:r>
              <a:rPr lang="en-GB" b="1" dirty="0"/>
              <a:t> </a:t>
            </a:r>
            <a:br>
              <a:rPr lang="en-GB" b="1" dirty="0"/>
            </a:br>
            <a:r>
              <a:rPr lang="en-GB" b="1" dirty="0"/>
              <a:t>WHERE name ='SAL_TRG'</a:t>
            </a:r>
            <a:r>
              <a:rPr lang="en-GB" sz="3600" b="1" dirty="0"/>
              <a:t>;</a:t>
            </a:r>
          </a:p>
        </p:txBody>
      </p:sp>
      <p:sp>
        <p:nvSpPr>
          <p:cNvPr id="8" name="Slide Number Placeholder 5"/>
          <p:cNvSpPr>
            <a:spLocks noGrp="1"/>
          </p:cNvSpPr>
          <p:nvPr>
            <p:ph type="sldNum" sz="quarter" idx="12"/>
          </p:nvPr>
        </p:nvSpPr>
        <p:spPr/>
        <p:txBody>
          <a:bodyPr/>
          <a:lstStyle/>
          <a:p>
            <a:fld id="{12677D9E-9139-465C-A0D5-4757010B0D6F}" type="slidenum">
              <a:rPr lang="en-GB"/>
              <a:pPr/>
              <a:t>87</a:t>
            </a:fld>
            <a:endParaRPr lang="en-GB"/>
          </a:p>
        </p:txBody>
      </p:sp>
      <p:sp>
        <p:nvSpPr>
          <p:cNvPr id="93190" name="Rectangle 6"/>
          <p:cNvSpPr>
            <a:spLocks noChangeArrowheads="1"/>
          </p:cNvSpPr>
          <p:nvPr/>
        </p:nvSpPr>
        <p:spPr bwMode="auto">
          <a:xfrm>
            <a:off x="1043608" y="2636912"/>
            <a:ext cx="7272808" cy="3270250"/>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square">
            <a:spAutoFit/>
          </a:bodyPr>
          <a:lstStyle/>
          <a:p>
            <a:r>
              <a:rPr lang="en-GB" sz="1600" b="1" dirty="0"/>
              <a:t>trigger </a:t>
            </a:r>
            <a:r>
              <a:rPr lang="en-GB" sz="1600" b="1" dirty="0" err="1"/>
              <a:t>sal_trg</a:t>
            </a:r>
            <a:endParaRPr lang="en-GB" sz="1600" b="1" dirty="0"/>
          </a:p>
          <a:p>
            <a:r>
              <a:rPr lang="en-GB" sz="1600" b="1" dirty="0"/>
              <a:t>after update on </a:t>
            </a:r>
            <a:r>
              <a:rPr lang="en-GB" sz="1600" b="1" dirty="0" err="1"/>
              <a:t>personnel_copy</a:t>
            </a:r>
            <a:endParaRPr lang="en-GB" sz="1600" b="1" dirty="0"/>
          </a:p>
          <a:p>
            <a:r>
              <a:rPr lang="en-GB" sz="1600" b="1" dirty="0"/>
              <a:t>for each row</a:t>
            </a:r>
          </a:p>
          <a:p>
            <a:r>
              <a:rPr lang="en-GB" sz="1600" b="1" dirty="0"/>
              <a:t>when (</a:t>
            </a:r>
            <a:r>
              <a:rPr lang="en-GB" sz="1600" b="1" dirty="0" err="1"/>
              <a:t>old.salary</a:t>
            </a:r>
            <a:r>
              <a:rPr lang="en-GB" sz="1600" b="1" dirty="0"/>
              <a:t> &gt; 20000 and </a:t>
            </a:r>
            <a:r>
              <a:rPr lang="en-GB" sz="1600" b="1" dirty="0" err="1"/>
              <a:t>old.bonus</a:t>
            </a:r>
            <a:r>
              <a:rPr lang="en-GB" sz="1600" b="1" dirty="0"/>
              <a:t> is not null)</a:t>
            </a:r>
          </a:p>
          <a:p>
            <a:r>
              <a:rPr lang="en-GB" sz="1600" b="1" dirty="0"/>
              <a:t>begin</a:t>
            </a:r>
          </a:p>
          <a:p>
            <a:r>
              <a:rPr lang="en-GB" sz="1600" b="1" dirty="0"/>
              <a:t>if inserting then</a:t>
            </a:r>
          </a:p>
          <a:p>
            <a:r>
              <a:rPr lang="en-GB" sz="1600" b="1" dirty="0"/>
              <a:t>  insert into </a:t>
            </a:r>
            <a:r>
              <a:rPr lang="en-GB" sz="1600" b="1" dirty="0" err="1"/>
              <a:t>audit_salaries</a:t>
            </a:r>
            <a:r>
              <a:rPr lang="en-GB" sz="1600" b="1" dirty="0"/>
              <a:t> values(</a:t>
            </a:r>
            <a:r>
              <a:rPr lang="en-GB" sz="1600" b="1" dirty="0" err="1"/>
              <a:t>null,:new.salary</a:t>
            </a:r>
            <a:r>
              <a:rPr lang="en-GB" sz="1600" b="1" dirty="0"/>
              <a:t>);</a:t>
            </a:r>
          </a:p>
          <a:p>
            <a:r>
              <a:rPr lang="en-GB" sz="1600" b="1" dirty="0"/>
              <a:t>  </a:t>
            </a:r>
            <a:r>
              <a:rPr lang="en-GB" sz="1600" b="1" dirty="0" err="1"/>
              <a:t>elsif</a:t>
            </a:r>
            <a:r>
              <a:rPr lang="en-GB" sz="1600" b="1" dirty="0"/>
              <a:t> deleting then</a:t>
            </a:r>
          </a:p>
          <a:p>
            <a:r>
              <a:rPr lang="en-GB" sz="1600" b="1" dirty="0"/>
              <a:t>    insert into </a:t>
            </a:r>
            <a:r>
              <a:rPr lang="en-GB" sz="1600" b="1" dirty="0" err="1"/>
              <a:t>audit_salaries</a:t>
            </a:r>
            <a:r>
              <a:rPr lang="en-GB" sz="1600" b="1" dirty="0"/>
              <a:t> values(:</a:t>
            </a:r>
            <a:r>
              <a:rPr lang="en-GB" sz="1600" b="1" dirty="0" err="1"/>
              <a:t>old.salary</a:t>
            </a:r>
            <a:r>
              <a:rPr lang="en-GB" sz="1600" b="1" dirty="0"/>
              <a:t>, null);</a:t>
            </a:r>
          </a:p>
          <a:p>
            <a:r>
              <a:rPr lang="en-GB" sz="1600" b="1" dirty="0"/>
              <a:t>    else</a:t>
            </a:r>
          </a:p>
          <a:p>
            <a:r>
              <a:rPr lang="en-GB" sz="1600" b="1" dirty="0"/>
              <a:t>      insert into </a:t>
            </a:r>
            <a:r>
              <a:rPr lang="en-GB" sz="1600" b="1" dirty="0" err="1"/>
              <a:t>audit_salaries</a:t>
            </a:r>
            <a:r>
              <a:rPr lang="en-GB" sz="1600" b="1" dirty="0"/>
              <a:t> values(:</a:t>
            </a:r>
            <a:r>
              <a:rPr lang="en-GB" sz="1600" b="1" dirty="0" err="1"/>
              <a:t>old.salary,:new.salary</a:t>
            </a:r>
            <a:r>
              <a:rPr lang="en-GB" sz="1600" b="1" dirty="0"/>
              <a:t>);</a:t>
            </a:r>
          </a:p>
          <a:p>
            <a:r>
              <a:rPr lang="en-GB" sz="1600" b="1" dirty="0"/>
              <a:t>end if;</a:t>
            </a:r>
          </a:p>
          <a:p>
            <a:r>
              <a:rPr lang="en-GB" sz="1600" b="1" dirty="0"/>
              <a:t>end;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31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8" grpId="0" animBg="1"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GB"/>
              <a:t>Triggers are in the Data Dictionary</a:t>
            </a:r>
          </a:p>
        </p:txBody>
      </p:sp>
      <p:graphicFrame>
        <p:nvGraphicFramePr>
          <p:cNvPr id="90162" name="Group 50"/>
          <p:cNvGraphicFramePr>
            <a:graphicFrameLocks noGrp="1"/>
          </p:cNvGraphicFramePr>
          <p:nvPr>
            <p:ph idx="1"/>
          </p:nvPr>
        </p:nvGraphicFramePr>
        <p:xfrm>
          <a:off x="457200" y="2359496"/>
          <a:ext cx="8229600" cy="3733800"/>
        </p:xfrm>
        <a:graphic>
          <a:graphicData uri="http://schemas.openxmlformats.org/drawingml/2006/table">
            <a:tbl>
              <a:tblPr/>
              <a:tblGrid>
                <a:gridCol w="3027872"/>
                <a:gridCol w="5201728"/>
              </a:tblGrid>
              <a:tr h="466725">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400" b="0" i="0" u="none" strike="noStrike" cap="none" normalizeH="0" baseline="0" smtClean="0">
                          <a:ln>
                            <a:noFill/>
                          </a:ln>
                          <a:solidFill>
                            <a:schemeClr val="tx1"/>
                          </a:solidFill>
                          <a:effectLst/>
                          <a:latin typeface="Arial" charset="0"/>
                        </a:rPr>
                        <a:t>Trigger_name</a:t>
                      </a:r>
                    </a:p>
                  </a:txBody>
                  <a:tcPr marL="93165" marR="9316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400" b="0" i="0" u="none" strike="noStrike" cap="none" normalizeH="0" baseline="0" smtClean="0">
                          <a:ln>
                            <a:noFill/>
                          </a:ln>
                          <a:solidFill>
                            <a:schemeClr val="tx1"/>
                          </a:solidFill>
                          <a:effectLst/>
                          <a:latin typeface="Arial" charset="0"/>
                        </a:rPr>
                        <a:t>Name of trigger</a:t>
                      </a:r>
                    </a:p>
                  </a:txBody>
                  <a:tcPr marL="93165" marR="9316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66725">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400" b="0" i="0" u="none" strike="noStrike" cap="none" normalizeH="0" baseline="0" smtClean="0">
                          <a:ln>
                            <a:noFill/>
                          </a:ln>
                          <a:solidFill>
                            <a:schemeClr val="tx1"/>
                          </a:solidFill>
                          <a:effectLst/>
                          <a:latin typeface="Arial" charset="0"/>
                        </a:rPr>
                        <a:t>Triggering_event</a:t>
                      </a:r>
                    </a:p>
                  </a:txBody>
                  <a:tcPr marL="93165" marR="9316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400" b="0" i="0" u="none" strike="noStrike" cap="none" normalizeH="0" baseline="0" smtClean="0">
                          <a:ln>
                            <a:noFill/>
                          </a:ln>
                          <a:solidFill>
                            <a:schemeClr val="tx1"/>
                          </a:solidFill>
                          <a:effectLst/>
                          <a:latin typeface="Arial" charset="0"/>
                        </a:rPr>
                        <a:t>INSERT, UPDATE, DELETE</a:t>
                      </a:r>
                    </a:p>
                  </a:txBody>
                  <a:tcPr marL="93165" marR="9316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66725">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400" b="0" i="0" u="none" strike="noStrike" cap="none" normalizeH="0" baseline="0" smtClean="0">
                          <a:ln>
                            <a:noFill/>
                          </a:ln>
                          <a:solidFill>
                            <a:schemeClr val="tx1"/>
                          </a:solidFill>
                          <a:effectLst/>
                          <a:latin typeface="Arial" charset="0"/>
                        </a:rPr>
                        <a:t>Table_owner</a:t>
                      </a:r>
                    </a:p>
                  </a:txBody>
                  <a:tcPr marL="93165" marR="9316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400" b="0" i="0" u="none" strike="noStrike" cap="none" normalizeH="0" baseline="0" smtClean="0">
                          <a:ln>
                            <a:noFill/>
                          </a:ln>
                          <a:solidFill>
                            <a:schemeClr val="tx1"/>
                          </a:solidFill>
                          <a:effectLst/>
                          <a:latin typeface="Arial" charset="0"/>
                        </a:rPr>
                        <a:t>Owner of the table attached to</a:t>
                      </a:r>
                    </a:p>
                  </a:txBody>
                  <a:tcPr marL="93165" marR="9316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66725">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400" b="0" i="0" u="none" strike="noStrike" cap="none" normalizeH="0" baseline="0" smtClean="0">
                          <a:ln>
                            <a:noFill/>
                          </a:ln>
                          <a:solidFill>
                            <a:schemeClr val="tx1"/>
                          </a:solidFill>
                          <a:effectLst/>
                          <a:latin typeface="Arial" charset="0"/>
                        </a:rPr>
                        <a:t>Table_name</a:t>
                      </a:r>
                    </a:p>
                  </a:txBody>
                  <a:tcPr marL="93165" marR="9316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400" b="0" i="0" u="none" strike="noStrike" cap="none" normalizeH="0" baseline="0" smtClean="0">
                          <a:ln>
                            <a:noFill/>
                          </a:ln>
                          <a:solidFill>
                            <a:schemeClr val="tx1"/>
                          </a:solidFill>
                          <a:effectLst/>
                          <a:latin typeface="Arial" charset="0"/>
                        </a:rPr>
                        <a:t>Name of the table attached to</a:t>
                      </a:r>
                    </a:p>
                  </a:txBody>
                  <a:tcPr marL="93165" marR="9316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66725">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400" b="0" i="0" u="none" strike="noStrike" cap="none" normalizeH="0" baseline="0" smtClean="0">
                          <a:ln>
                            <a:noFill/>
                          </a:ln>
                          <a:solidFill>
                            <a:schemeClr val="tx1"/>
                          </a:solidFill>
                          <a:effectLst/>
                          <a:latin typeface="Arial" charset="0"/>
                        </a:rPr>
                        <a:t>Referencing_names</a:t>
                      </a:r>
                    </a:p>
                  </a:txBody>
                  <a:tcPr marL="93165" marR="9316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400" b="0" i="0" u="none" strike="noStrike" cap="none" normalizeH="0" baseline="0" smtClean="0">
                          <a:ln>
                            <a:noFill/>
                          </a:ln>
                          <a:solidFill>
                            <a:schemeClr val="tx1"/>
                          </a:solidFill>
                          <a:effectLst/>
                          <a:latin typeface="Arial" charset="0"/>
                        </a:rPr>
                        <a:t>Names used for OLD and NEW</a:t>
                      </a:r>
                    </a:p>
                  </a:txBody>
                  <a:tcPr marL="93165" marR="9316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66725">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400" b="0" i="0" u="none" strike="noStrike" cap="none" normalizeH="0" baseline="0" smtClean="0">
                          <a:ln>
                            <a:noFill/>
                          </a:ln>
                          <a:solidFill>
                            <a:schemeClr val="tx1"/>
                          </a:solidFill>
                          <a:effectLst/>
                          <a:latin typeface="Arial" charset="0"/>
                        </a:rPr>
                        <a:t>Status</a:t>
                      </a:r>
                    </a:p>
                  </a:txBody>
                  <a:tcPr marL="93165" marR="9316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400" b="0" i="0" u="none" strike="noStrike" cap="none" normalizeH="0" baseline="0" smtClean="0">
                          <a:ln>
                            <a:noFill/>
                          </a:ln>
                          <a:solidFill>
                            <a:schemeClr val="tx1"/>
                          </a:solidFill>
                          <a:effectLst/>
                          <a:latin typeface="Arial" charset="0"/>
                        </a:rPr>
                        <a:t>Disabled or Enabled</a:t>
                      </a:r>
                    </a:p>
                  </a:txBody>
                  <a:tcPr marL="93165" marR="9316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66725">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400" b="0" i="0" u="none" strike="noStrike" cap="none" normalizeH="0" baseline="0" smtClean="0">
                          <a:ln>
                            <a:noFill/>
                          </a:ln>
                          <a:solidFill>
                            <a:schemeClr val="tx1"/>
                          </a:solidFill>
                          <a:effectLst/>
                          <a:latin typeface="Arial" charset="0"/>
                        </a:rPr>
                        <a:t>Description</a:t>
                      </a:r>
                    </a:p>
                  </a:txBody>
                  <a:tcPr marL="93165" marR="9316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400" b="0" i="0" u="none" strike="noStrike" cap="none" normalizeH="0" baseline="0" smtClean="0">
                          <a:ln>
                            <a:noFill/>
                          </a:ln>
                          <a:solidFill>
                            <a:schemeClr val="tx1"/>
                          </a:solidFill>
                          <a:effectLst/>
                          <a:latin typeface="Arial" charset="0"/>
                        </a:rPr>
                        <a:t>Trigger description</a:t>
                      </a:r>
                    </a:p>
                  </a:txBody>
                  <a:tcPr marL="93165" marR="9316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66725">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400" b="0" i="0" u="none" strike="noStrike" cap="none" normalizeH="0" baseline="0" smtClean="0">
                          <a:ln>
                            <a:noFill/>
                          </a:ln>
                          <a:solidFill>
                            <a:schemeClr val="tx1"/>
                          </a:solidFill>
                          <a:effectLst/>
                          <a:latin typeface="Arial" charset="0"/>
                        </a:rPr>
                        <a:t>Trigger_body</a:t>
                      </a:r>
                    </a:p>
                  </a:txBody>
                  <a:tcPr marL="93165" marR="9316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GB" sz="2400" b="0" i="0" u="none" strike="noStrike" cap="none" normalizeH="0" baseline="0" dirty="0" smtClean="0">
                          <a:ln>
                            <a:noFill/>
                          </a:ln>
                          <a:solidFill>
                            <a:schemeClr val="tx1"/>
                          </a:solidFill>
                          <a:effectLst/>
                          <a:latin typeface="Arial" charset="0"/>
                        </a:rPr>
                        <a:t>Statements executed when fired</a:t>
                      </a:r>
                    </a:p>
                  </a:txBody>
                  <a:tcPr marL="93165" marR="9316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
        <p:nvSpPr>
          <p:cNvPr id="35" name="Slide Number Placeholder 6"/>
          <p:cNvSpPr>
            <a:spLocks noGrp="1"/>
          </p:cNvSpPr>
          <p:nvPr>
            <p:ph type="sldNum" sz="quarter" idx="12"/>
          </p:nvPr>
        </p:nvSpPr>
        <p:spPr/>
        <p:txBody>
          <a:bodyPr/>
          <a:lstStyle/>
          <a:p>
            <a:fld id="{88F053BD-C3CC-45C2-8F41-9A8440FFAF3F}" type="slidenum">
              <a:rPr lang="en-GB"/>
              <a:pPr/>
              <a:t>88</a:t>
            </a:fld>
            <a:endParaRPr lang="en-GB"/>
          </a:p>
        </p:txBody>
      </p:sp>
      <p:sp>
        <p:nvSpPr>
          <p:cNvPr id="90115" name="Rectangle 3"/>
          <p:cNvSpPr>
            <a:spLocks noGrp="1" noChangeArrowheads="1"/>
          </p:cNvSpPr>
          <p:nvPr>
            <p:ph type="body" sz="half" idx="4294967295"/>
          </p:nvPr>
        </p:nvSpPr>
        <p:spPr>
          <a:xfrm>
            <a:off x="467544" y="1628800"/>
            <a:ext cx="8305800" cy="304800"/>
          </a:xfrm>
        </p:spPr>
        <p:txBody>
          <a:bodyPr/>
          <a:lstStyle/>
          <a:p>
            <a:pPr>
              <a:lnSpc>
                <a:spcPct val="80000"/>
              </a:lnSpc>
            </a:pPr>
            <a:r>
              <a:rPr lang="en-GB" sz="2400" dirty="0"/>
              <a:t>Info about your triggers is held in USER_TRIGGERS etc.</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RAID 0 - Striping</a:t>
            </a:r>
            <a:endParaRPr lang="en-IE" dirty="0"/>
          </a:p>
        </p:txBody>
      </p:sp>
      <p:sp>
        <p:nvSpPr>
          <p:cNvPr id="3" name="Content Placeholder 2"/>
          <p:cNvSpPr>
            <a:spLocks noGrp="1"/>
          </p:cNvSpPr>
          <p:nvPr>
            <p:ph idx="1"/>
          </p:nvPr>
        </p:nvSpPr>
        <p:spPr>
          <a:xfrm>
            <a:off x="457200" y="3861048"/>
            <a:ext cx="8435280" cy="1171600"/>
          </a:xfrm>
        </p:spPr>
        <p:txBody>
          <a:bodyPr/>
          <a:lstStyle/>
          <a:p>
            <a:r>
              <a:rPr lang="en-IE" sz="2400" dirty="0" smtClean="0"/>
              <a:t>Data </a:t>
            </a:r>
            <a:r>
              <a:rPr lang="en-IE" sz="2400" dirty="0"/>
              <a:t>blocks spread over disks. Two contiguous blocks on separate disks.</a:t>
            </a:r>
          </a:p>
          <a:p>
            <a:r>
              <a:rPr lang="en-IE" sz="2400" dirty="0" smtClean="0"/>
              <a:t>Granularity </a:t>
            </a:r>
            <a:r>
              <a:rPr lang="en-IE" sz="2400" dirty="0"/>
              <a:t>of stripes </a:t>
            </a:r>
            <a:r>
              <a:rPr lang="en-IE" sz="2400" dirty="0" smtClean="0"/>
              <a:t>(size of a block sector) is very important</a:t>
            </a:r>
            <a:endParaRPr lang="en-IE" sz="2400" dirty="0"/>
          </a:p>
          <a:p>
            <a:pPr lvl="1"/>
            <a:r>
              <a:rPr lang="en-IE" sz="1800" dirty="0" smtClean="0"/>
              <a:t>Fine-grained stripes </a:t>
            </a:r>
            <a:r>
              <a:rPr lang="en-IE" sz="1800" dirty="0"/>
              <a:t>(small block size, many disks used for big size file)</a:t>
            </a:r>
          </a:p>
          <a:p>
            <a:pPr lvl="1"/>
            <a:r>
              <a:rPr lang="en-IE" sz="1800" dirty="0" smtClean="0"/>
              <a:t>Coarse-grained </a:t>
            </a:r>
            <a:r>
              <a:rPr lang="en-IE" sz="1800" dirty="0"/>
              <a:t>strips (strip bigger. Generally files distributed over less disks. Waste of performance and space for small files</a:t>
            </a:r>
            <a:r>
              <a:rPr lang="en-IE" sz="1800" dirty="0" smtClean="0"/>
              <a:t>)</a:t>
            </a:r>
            <a:endParaRPr lang="en-IE" sz="1800" dirty="0"/>
          </a:p>
        </p:txBody>
      </p:sp>
      <p:sp>
        <p:nvSpPr>
          <p:cNvPr id="4" name="Date Placeholder 3"/>
          <p:cNvSpPr>
            <a:spLocks noGrp="1"/>
          </p:cNvSpPr>
          <p:nvPr>
            <p:ph type="dt" sz="half" idx="10"/>
          </p:nvPr>
        </p:nvSpPr>
        <p:spPr/>
        <p:txBody>
          <a:bodyPr/>
          <a:lstStyle/>
          <a:p>
            <a:pPr>
              <a:defRPr/>
            </a:pPr>
            <a:r>
              <a:rPr lang="en-US" smtClean="0"/>
              <a:t>2012/2013 - DT228/4</a:t>
            </a:r>
            <a:endParaRPr lang="en-IE" dirty="0"/>
          </a:p>
        </p:txBody>
      </p:sp>
      <p:sp>
        <p:nvSpPr>
          <p:cNvPr id="5" name="Slide Number Placeholder 4"/>
          <p:cNvSpPr>
            <a:spLocks noGrp="1"/>
          </p:cNvSpPr>
          <p:nvPr>
            <p:ph type="sldNum" sz="quarter" idx="12"/>
          </p:nvPr>
        </p:nvSpPr>
        <p:spPr/>
        <p:txBody>
          <a:bodyPr/>
          <a:lstStyle/>
          <a:p>
            <a:pPr>
              <a:defRPr/>
            </a:pPr>
            <a:fld id="{255B0E39-F8AA-4982-923D-157BFA96FD10}" type="slidenum">
              <a:rPr lang="en-IE" smtClean="0"/>
              <a:pPr>
                <a:defRPr/>
              </a:pPr>
              <a:t>9</a:t>
            </a:fld>
            <a:endParaRPr lang="en-IE"/>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7615" y="1340768"/>
            <a:ext cx="4780609" cy="244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7362794"/>
      </p:ext>
    </p:extLst>
  </p:cSld>
  <p:clrMapOvr>
    <a:masterClrMapping/>
  </p:clrMapOvr>
  <p:timing>
    <p:tnLst>
      <p:par>
        <p:cTn id="1" dur="indefinite" restart="never" nodeType="tmRoot"/>
      </p:par>
    </p:tnLst>
  </p:timing>
</p:sld>
</file>

<file path=ppt/theme/theme1.xml><?xml version="1.0" encoding="utf-8"?>
<a:theme xmlns:a="http://schemas.openxmlformats.org/drawingml/2006/main" name="NDRC Template">
  <a:themeElements>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FFFF00"/>
        </a:accent1>
        <a:accent2>
          <a:srgbClr val="333399"/>
        </a:accent2>
        <a:accent3>
          <a:srgbClr val="FFFFFF"/>
        </a:accent3>
        <a:accent4>
          <a:srgbClr val="000000"/>
        </a:accent4>
        <a:accent5>
          <a:srgbClr val="FFFFAA"/>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808080"/>
        </a:lt2>
        <a:accent1>
          <a:srgbClr val="FFFF00"/>
        </a:accent1>
        <a:accent2>
          <a:srgbClr val="FF0090"/>
        </a:accent2>
        <a:accent3>
          <a:srgbClr val="FFFFFF"/>
        </a:accent3>
        <a:accent4>
          <a:srgbClr val="000000"/>
        </a:accent4>
        <a:accent5>
          <a:srgbClr val="FFFFAA"/>
        </a:accent5>
        <a:accent6>
          <a:srgbClr val="E70082"/>
        </a:accent6>
        <a:hlink>
          <a:srgbClr val="A6A6A6"/>
        </a:hlink>
        <a:folHlink>
          <a:srgbClr val="99CC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808080"/>
        </a:lt2>
        <a:accent1>
          <a:srgbClr val="000000"/>
        </a:accent1>
        <a:accent2>
          <a:srgbClr val="FFFF00"/>
        </a:accent2>
        <a:accent3>
          <a:srgbClr val="FFFFFF"/>
        </a:accent3>
        <a:accent4>
          <a:srgbClr val="000000"/>
        </a:accent4>
        <a:accent5>
          <a:srgbClr val="AAAAAA"/>
        </a:accent5>
        <a:accent6>
          <a:srgbClr val="E7E700"/>
        </a:accent6>
        <a:hlink>
          <a:srgbClr val="FF0090"/>
        </a:hlink>
        <a:folHlink>
          <a:srgbClr val="A6A6A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NDRC Document" ma:contentTypeID="0x01010067DD71A3E2A05543A829DA82727911F90077C82967715ED94B96AD0B60EC67406A" ma:contentTypeVersion="25" ma:contentTypeDescription="This is the default template for NDRC document." ma:contentTypeScope="" ma:versionID="975fd59ca4815150fd9994aab2aebd8d">
  <xsd:schema xmlns:xsd="http://www.w3.org/2001/XMLSchema" xmlns:p="http://schemas.microsoft.com/office/2006/metadata/properties" targetNamespace="http://schemas.microsoft.com/office/2006/metadata/properties" ma:root="true" ma:fieldsID="ddd02c06f875442d2d8e0c0357ce414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2EFA0D13-7183-4503-AA10-815D0BE334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359CE32C-DA76-40C8-A133-90BBA7D7558F}">
  <ds:schemaRefs>
    <ds:schemaRef ds:uri="http://schemas.microsoft.com/sharepoint/v3/contenttype/forms"/>
  </ds:schemaRefs>
</ds:datastoreItem>
</file>

<file path=customXml/itemProps3.xml><?xml version="1.0" encoding="utf-8"?>
<ds:datastoreItem xmlns:ds="http://schemas.openxmlformats.org/officeDocument/2006/customXml" ds:itemID="{B621B16E-042D-454A-BA04-BEC5DDB2B281}">
  <ds:schemaRefs>
    <ds:schemaRef ds:uri="http://purl.org/dc/elements/1.1/"/>
    <ds:schemaRef ds:uri="http://schemas.microsoft.com/office/2006/metadata/properties"/>
    <ds:schemaRef ds:uri="http://schemas.openxmlformats.org/package/2006/metadata/core-properties"/>
    <ds:schemaRef ds:uri="http://schemas.microsoft.com/office/2006/documentManagement/types"/>
    <ds:schemaRef ds:uri="http://www.w3.org/XML/1998/namespace"/>
    <ds:schemaRef ds:uri="http://purl.org/dc/term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NDRC Template</Template>
  <TotalTime>41775</TotalTime>
  <Words>4871</Words>
  <Application>Microsoft Office PowerPoint</Application>
  <PresentationFormat>On-screen Show (4:3)</PresentationFormat>
  <Paragraphs>815</Paragraphs>
  <Slides>88</Slides>
  <Notes>17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88</vt:i4>
      </vt:variant>
    </vt:vector>
  </HeadingPairs>
  <TitlesOfParts>
    <vt:vector size="99" baseType="lpstr">
      <vt:lpstr>Arial Unicode MS</vt:lpstr>
      <vt:lpstr>Arial</vt:lpstr>
      <vt:lpstr>Arial Rounded MT Bold</vt:lpstr>
      <vt:lpstr>Comic Sans MS</vt:lpstr>
      <vt:lpstr>Courier New</vt:lpstr>
      <vt:lpstr>Monotype Sorts</vt:lpstr>
      <vt:lpstr>Tahoma</vt:lpstr>
      <vt:lpstr>Times New Roman</vt:lpstr>
      <vt:lpstr>Verdana</vt:lpstr>
      <vt:lpstr>Wingdings</vt:lpstr>
      <vt:lpstr>NDRC Template</vt:lpstr>
      <vt:lpstr>Physical Design Week 4 </vt:lpstr>
      <vt:lpstr>Physical database design</vt:lpstr>
      <vt:lpstr>Agenda</vt:lpstr>
      <vt:lpstr>RAID</vt:lpstr>
      <vt:lpstr>Two problems with disks: performance and reliability</vt:lpstr>
      <vt:lpstr>What is RAID?</vt:lpstr>
      <vt:lpstr>Where is RAID?</vt:lpstr>
      <vt:lpstr>Performance Criteria of RAID levels</vt:lpstr>
      <vt:lpstr>RAID 0 - Striping</vt:lpstr>
      <vt:lpstr>RAID 0 - Striping</vt:lpstr>
      <vt:lpstr>RAID 1 - Mirroring</vt:lpstr>
      <vt:lpstr>RAID 1 - analysis</vt:lpstr>
      <vt:lpstr>Exercises</vt:lpstr>
      <vt:lpstr>Parity Bit</vt:lpstr>
      <vt:lpstr>Parity Bit – why it is used?</vt:lpstr>
      <vt:lpstr>RAID 3</vt:lpstr>
      <vt:lpstr>RAID 3 – The bottleneck problem</vt:lpstr>
      <vt:lpstr>RAID 2 – Correcting Errors</vt:lpstr>
      <vt:lpstr>RAID 5</vt:lpstr>
      <vt:lpstr>RAID 5</vt:lpstr>
      <vt:lpstr>Exercise</vt:lpstr>
      <vt:lpstr>RAID 10 and RAID 0+1</vt:lpstr>
      <vt:lpstr>RAID 10 and RAID 0+1</vt:lpstr>
      <vt:lpstr>Exercise</vt:lpstr>
      <vt:lpstr>Comparison</vt:lpstr>
      <vt:lpstr>Conclusions</vt:lpstr>
      <vt:lpstr>RAID LEVELS</vt:lpstr>
      <vt:lpstr>File Organization</vt:lpstr>
      <vt:lpstr>Type of File</vt:lpstr>
      <vt:lpstr>Type of File: Unordered</vt:lpstr>
      <vt:lpstr>Ordered Files</vt:lpstr>
      <vt:lpstr>Ordered Files </vt:lpstr>
      <vt:lpstr>Average Access Times</vt:lpstr>
      <vt:lpstr>Hashed Files</vt:lpstr>
      <vt:lpstr>Hashed Files (contd.)</vt:lpstr>
      <vt:lpstr>Hashed Files - Chaining</vt:lpstr>
      <vt:lpstr>Hashed Files (contd.)</vt:lpstr>
      <vt:lpstr>Dynamic And Extendible Hashed Files</vt:lpstr>
      <vt:lpstr>Dynamic And Extendible Hashing (contd.)</vt:lpstr>
      <vt:lpstr>Dynamic Hashing</vt:lpstr>
      <vt:lpstr>Extendible Hashing</vt:lpstr>
      <vt:lpstr>Index Structures for Files</vt:lpstr>
      <vt:lpstr>Indexes</vt:lpstr>
      <vt:lpstr>Types of Indexes</vt:lpstr>
      <vt:lpstr>Single Level Indexes</vt:lpstr>
      <vt:lpstr>Primary Indexes</vt:lpstr>
      <vt:lpstr>PowerPoint Presentation</vt:lpstr>
      <vt:lpstr>Primary Indexes</vt:lpstr>
      <vt:lpstr>Clustering Indexes</vt:lpstr>
      <vt:lpstr>PowerPoint Presentation</vt:lpstr>
      <vt:lpstr>PowerPoint Presentation</vt:lpstr>
      <vt:lpstr>PowerPoint Presentation</vt:lpstr>
      <vt:lpstr>Secondary Indexes</vt:lpstr>
      <vt:lpstr>Secondary Indexes</vt:lpstr>
      <vt:lpstr>PowerPoint Presentation</vt:lpstr>
      <vt:lpstr>Secondary Index on Non-Key Field</vt:lpstr>
      <vt:lpstr>PowerPoint Presentation</vt:lpstr>
      <vt:lpstr>Multilevel Indexes</vt:lpstr>
      <vt:lpstr>PowerPoint Presentation</vt:lpstr>
      <vt:lpstr>Multilevel Indexes Using Search Trees, B-Trees &amp; B+ Trees</vt:lpstr>
      <vt:lpstr>Bitmap Index</vt:lpstr>
      <vt:lpstr>PowerPoint Presentation</vt:lpstr>
      <vt:lpstr>B-Trees</vt:lpstr>
      <vt:lpstr>PowerPoint Presentation</vt:lpstr>
      <vt:lpstr>TRIGGERS</vt:lpstr>
      <vt:lpstr>What is a trigger?</vt:lpstr>
      <vt:lpstr>Trigger Uses</vt:lpstr>
      <vt:lpstr>Trigger Uses</vt:lpstr>
      <vt:lpstr>Trigger Uses</vt:lpstr>
      <vt:lpstr>Types of Trigger and Naming</vt:lpstr>
      <vt:lpstr>Statement Triggers</vt:lpstr>
      <vt:lpstr>Row trigger</vt:lpstr>
      <vt:lpstr>:OLD and :NEW</vt:lpstr>
      <vt:lpstr>Referential integrity trigger example</vt:lpstr>
      <vt:lpstr>Referring to Values which fire the trigger</vt:lpstr>
      <vt:lpstr>Example trigger: business rules</vt:lpstr>
      <vt:lpstr>Example explained</vt:lpstr>
      <vt:lpstr>Example explained</vt:lpstr>
      <vt:lpstr>Raise_application_error</vt:lpstr>
      <vt:lpstr>The Trigger in use</vt:lpstr>
      <vt:lpstr>WHEN clause</vt:lpstr>
      <vt:lpstr>WHEN Example</vt:lpstr>
      <vt:lpstr>Compilation errors</vt:lpstr>
      <vt:lpstr>What to think about</vt:lpstr>
      <vt:lpstr>What else can we do with triggers</vt:lpstr>
      <vt:lpstr>Trigger problems</vt:lpstr>
      <vt:lpstr>Getting the code</vt:lpstr>
      <vt:lpstr>Triggers are in the Data Dictionary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Haystack</dc:title>
  <dc:creator>kquinn</dc:creator>
  <cp:lastModifiedBy>Pierpaolo Dondio</cp:lastModifiedBy>
  <cp:revision>369</cp:revision>
  <cp:lastPrinted>1601-01-01T00:00:00Z</cp:lastPrinted>
  <dcterms:created xsi:type="dcterms:W3CDTF">2010-08-13T08:18:53Z</dcterms:created>
  <dcterms:modified xsi:type="dcterms:W3CDTF">2016-10-02T22:33:15Z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